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media/image15.jpg" ContentType="image/jpg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  <p:sldMasterId id="2147483696" r:id="rId5"/>
    <p:sldMasterId id="2147483708" r:id="rId6"/>
    <p:sldMasterId id="2147483720" r:id="rId7"/>
    <p:sldMasterId id="2147483732" r:id="rId8"/>
    <p:sldMasterId id="2147483744" r:id="rId9"/>
  </p:sldMasterIdLst>
  <p:notesMasterIdLst>
    <p:notesMasterId r:id="rId40"/>
  </p:notesMasterIdLst>
  <p:sldIdLst>
    <p:sldId id="256" r:id="rId10"/>
    <p:sldId id="291" r:id="rId11"/>
    <p:sldId id="277" r:id="rId12"/>
    <p:sldId id="279" r:id="rId13"/>
    <p:sldId id="278" r:id="rId14"/>
    <p:sldId id="281" r:id="rId15"/>
    <p:sldId id="285" r:id="rId16"/>
    <p:sldId id="290" r:id="rId17"/>
    <p:sldId id="292" r:id="rId18"/>
    <p:sldId id="309" r:id="rId19"/>
    <p:sldId id="310" r:id="rId20"/>
    <p:sldId id="286" r:id="rId21"/>
    <p:sldId id="288" r:id="rId22"/>
    <p:sldId id="289" r:id="rId23"/>
    <p:sldId id="295" r:id="rId24"/>
    <p:sldId id="296" r:id="rId25"/>
    <p:sldId id="298" r:id="rId26"/>
    <p:sldId id="299" r:id="rId27"/>
    <p:sldId id="300" r:id="rId28"/>
    <p:sldId id="302" r:id="rId29"/>
    <p:sldId id="304" r:id="rId30"/>
    <p:sldId id="311" r:id="rId31"/>
    <p:sldId id="318" r:id="rId32"/>
    <p:sldId id="312" r:id="rId33"/>
    <p:sldId id="315" r:id="rId34"/>
    <p:sldId id="314" r:id="rId35"/>
    <p:sldId id="319" r:id="rId36"/>
    <p:sldId id="316" r:id="rId37"/>
    <p:sldId id="306" r:id="rId38"/>
    <p:sldId id="307" r:id="rId39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296" y="-6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9" Type="http://schemas.openxmlformats.org/officeDocument/2006/relationships/slide" Target="slides/slide30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2.xml"/><Relationship Id="rId34" Type="http://schemas.openxmlformats.org/officeDocument/2006/relationships/slide" Target="slides/slide25.xml"/><Relationship Id="rId42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slide" Target="slides/slide29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slide" Target="slides/slide20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37" Type="http://schemas.openxmlformats.org/officeDocument/2006/relationships/slide" Target="slides/slide28.xml"/><Relationship Id="rId40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slide" Target="slides/slide27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slide" Target="slides/slide22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slide" Target="slides/slide26.xml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56E54A-8597-446E-ABCB-AE567A087A93}" type="datetimeFigureOut">
              <a:rPr lang="fr-FR" smtClean="0"/>
              <a:t>13/10/2023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EA2C8B-61B9-450F-B7AA-5CA3CC30364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318958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685817" indent="-263776" algn="l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055103" indent="-211021" algn="l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477145" indent="-211021" algn="l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1899186" indent="-211021" algn="l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321227" indent="-21102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743269" indent="-21102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165310" indent="-21102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587351" indent="-21102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12CFE483-76B0-48BE-86B1-4F2FA29FDBDC}" type="slidenum">
              <a:rPr lang="fr-FR" altLang="fr-FR" sz="1200">
                <a:solidFill>
                  <a:prstClr val="black"/>
                </a:solidFill>
              </a:rPr>
              <a:pPr algn="r" eaLnBrk="1" hangingPunct="1">
                <a:spcBef>
                  <a:spcPct val="0"/>
                </a:spcBef>
              </a:pPr>
              <a:t>3</a:t>
            </a:fld>
            <a:endParaRPr lang="fr-FR" altLang="fr-FR" sz="1200">
              <a:solidFill>
                <a:prstClr val="black"/>
              </a:solidFill>
            </a:endParaRPr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alt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685817" indent="-263776" algn="l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055103" indent="-211021" algn="l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477145" indent="-211021" algn="l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1899186" indent="-211021" algn="l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321227" indent="-21102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743269" indent="-21102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165310" indent="-21102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587351" indent="-21102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55837A61-DE56-487F-A458-56A1B970815F}" type="slidenum">
              <a:rPr lang="fr-FR" altLang="fr-FR" sz="1200">
                <a:solidFill>
                  <a:prstClr val="black"/>
                </a:solidFill>
              </a:rPr>
              <a:pPr algn="r" eaLnBrk="1" hangingPunct="1">
                <a:spcBef>
                  <a:spcPct val="0"/>
                </a:spcBef>
              </a:pPr>
              <a:t>5</a:t>
            </a:fld>
            <a:endParaRPr lang="fr-FR" altLang="fr-FR" sz="1200">
              <a:solidFill>
                <a:prstClr val="black"/>
              </a:solidFill>
            </a:endParaRPr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altLang="fr-F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6083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fr-FR"/>
          </a:p>
        </p:txBody>
      </p:sp>
      <p:sp>
        <p:nvSpPr>
          <p:cNvPr id="46084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684352" indent="-262311" algn="l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053638" indent="-209556" algn="l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475680" indent="-209556" algn="l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1897721" indent="-209556" algn="l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319762" indent="-209556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741804" indent="-209556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163845" indent="-209556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585886" indent="-209556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8B4D8F94-B37D-48C4-8857-6CD6407511F4}" type="slidenum">
              <a:rPr lang="en-US" altLang="fr-FR" sz="1200">
                <a:solidFill>
                  <a:srgbClr val="000000"/>
                </a:solidFill>
              </a:rPr>
              <a:pPr algn="r" eaLnBrk="1" hangingPunct="1">
                <a:spcBef>
                  <a:spcPct val="0"/>
                </a:spcBef>
              </a:pPr>
              <a:t>15</a:t>
            </a:fld>
            <a:endParaRPr lang="en-US" altLang="fr-FR" sz="120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7107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 altLang="fr-FR"/>
          </a:p>
        </p:txBody>
      </p:sp>
      <p:sp>
        <p:nvSpPr>
          <p:cNvPr id="47108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685817" indent="-263776" algn="l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055103" indent="-211021" algn="l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477145" indent="-211021" algn="l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1899186" indent="-211021" algn="l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321227" indent="-21102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743269" indent="-21102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165310" indent="-21102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587351" indent="-21102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957FC687-6C19-497C-8097-A91F8658A9BC}" type="slidenum">
              <a:rPr lang="fr-FR" altLang="fr-FR" sz="1200">
                <a:solidFill>
                  <a:prstClr val="black"/>
                </a:solidFill>
              </a:rPr>
              <a:pPr algn="r" eaLnBrk="1" hangingPunct="1">
                <a:spcBef>
                  <a:spcPct val="0"/>
                </a:spcBef>
              </a:pPr>
              <a:t>19</a:t>
            </a:fld>
            <a:endParaRPr lang="fr-FR" altLang="fr-FR" sz="120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8131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 altLang="fr-FR"/>
          </a:p>
        </p:txBody>
      </p:sp>
      <p:sp>
        <p:nvSpPr>
          <p:cNvPr id="48132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685817" indent="-263776" algn="l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055103" indent="-211021" algn="l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477145" indent="-211021" algn="l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1899186" indent="-211021" algn="l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321227" indent="-21102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743269" indent="-21102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165310" indent="-21102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587351" indent="-21102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A3193C56-F4F3-4647-9381-5977B9A3D399}" type="slidenum">
              <a:rPr lang="fr-FR" altLang="fr-FR" sz="1200">
                <a:solidFill>
                  <a:prstClr val="black"/>
                </a:solidFill>
              </a:rPr>
              <a:pPr algn="r" eaLnBrk="1" hangingPunct="1">
                <a:spcBef>
                  <a:spcPct val="0"/>
                </a:spcBef>
              </a:pPr>
              <a:t>20</a:t>
            </a:fld>
            <a:endParaRPr lang="fr-FR" altLang="fr-FR" sz="120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9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 altLang="fr-FR"/>
          </a:p>
        </p:txBody>
      </p:sp>
      <p:sp>
        <p:nvSpPr>
          <p:cNvPr id="50180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685817" indent="-263776" algn="l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055103" indent="-211021" algn="l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477145" indent="-211021" algn="l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1899186" indent="-211021" algn="l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321227" indent="-21102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743269" indent="-21102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165310" indent="-21102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587351" indent="-21102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68891FAA-96F2-4B8A-8862-794265A469CD}" type="slidenum">
              <a:rPr lang="fr-FR" altLang="fr-FR" sz="1200">
                <a:solidFill>
                  <a:prstClr val="black"/>
                </a:solidFill>
              </a:rPr>
              <a:pPr algn="r" eaLnBrk="1" hangingPunct="1">
                <a:spcBef>
                  <a:spcPct val="0"/>
                </a:spcBef>
              </a:pPr>
              <a:t>21</a:t>
            </a:fld>
            <a:endParaRPr lang="fr-FR" altLang="fr-FR" sz="120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9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 altLang="fr-FR"/>
          </a:p>
        </p:txBody>
      </p:sp>
      <p:sp>
        <p:nvSpPr>
          <p:cNvPr id="50180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685817" indent="-263776" algn="l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055103" indent="-211021" algn="l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477145" indent="-211021" algn="l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1899186" indent="-211021" algn="l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321227" indent="-21102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743269" indent="-21102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165310" indent="-21102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587351" indent="-21102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68891FAA-96F2-4B8A-8862-794265A469CD}" type="slidenum">
              <a:rPr lang="fr-FR" altLang="fr-FR" sz="1200">
                <a:solidFill>
                  <a:prstClr val="black"/>
                </a:solidFill>
              </a:rPr>
              <a:pPr algn="r" eaLnBrk="1" hangingPunct="1">
                <a:spcBef>
                  <a:spcPct val="0"/>
                </a:spcBef>
              </a:pPr>
              <a:t>22</a:t>
            </a:fld>
            <a:endParaRPr lang="fr-FR" altLang="fr-FR" sz="120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66091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9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 altLang="fr-FR"/>
          </a:p>
        </p:txBody>
      </p:sp>
      <p:sp>
        <p:nvSpPr>
          <p:cNvPr id="50180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685817" indent="-263776" algn="l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055103" indent="-211021" algn="l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477145" indent="-211021" algn="l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1899186" indent="-211021" algn="l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321227" indent="-21102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743269" indent="-21102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165310" indent="-21102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587351" indent="-21102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68891FAA-96F2-4B8A-8862-794265A469CD}" type="slidenum">
              <a:rPr lang="fr-FR" altLang="fr-FR" sz="1200">
                <a:solidFill>
                  <a:prstClr val="black"/>
                </a:solidFill>
              </a:rPr>
              <a:pPr algn="r" eaLnBrk="1" hangingPunct="1">
                <a:spcBef>
                  <a:spcPct val="0"/>
                </a:spcBef>
              </a:pPr>
              <a:t>23</a:t>
            </a:fld>
            <a:endParaRPr lang="fr-FR" altLang="fr-FR" sz="120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66091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1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fr-FR"/>
          </a:p>
        </p:txBody>
      </p:sp>
      <p:sp>
        <p:nvSpPr>
          <p:cNvPr id="53252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685817" indent="-263776" algn="l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055103" indent="-211021" algn="l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477145" indent="-211021" algn="l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1899186" indent="-211021" algn="l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321227" indent="-21102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743269" indent="-21102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165310" indent="-21102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587351" indent="-21102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73BC8F70-3377-43C8-B7A4-17CCE8506323}" type="slidenum">
              <a:rPr lang="en-US" altLang="fr-FR" sz="1200">
                <a:solidFill>
                  <a:prstClr val="black"/>
                </a:solidFill>
              </a:rPr>
              <a:pPr algn="r" eaLnBrk="1" hangingPunct="1">
                <a:spcBef>
                  <a:spcPct val="0"/>
                </a:spcBef>
              </a:pPr>
              <a:t>30</a:t>
            </a:fld>
            <a:endParaRPr lang="en-US" altLang="fr-FR" sz="120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B0B16-92B6-4B6B-99EF-A414036762F0}" type="datetimeFigureOut">
              <a:rPr lang="fr-FR" smtClean="0"/>
              <a:t>13/10/2023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E3749-6170-43B4-8681-85655E462BA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824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B0B16-92B6-4B6B-99EF-A414036762F0}" type="datetimeFigureOut">
              <a:rPr lang="fr-FR" smtClean="0"/>
              <a:t>13/10/2023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E3749-6170-43B4-8681-85655E462BA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63001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B0B16-92B6-4B6B-99EF-A414036762F0}" type="datetimeFigureOut">
              <a:rPr lang="fr-FR" smtClean="0"/>
              <a:t>13/10/2023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E3749-6170-43B4-8681-85655E462BA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149973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B0B16-92B6-4B6B-99EF-A414036762F0}" type="datetimeFigureOut">
              <a:rPr lang="fr-FR" smtClean="0"/>
              <a:t>13/10/2023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E3749-6170-43B4-8681-85655E462BA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894658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B0B16-92B6-4B6B-99EF-A414036762F0}" type="datetimeFigureOut">
              <a:rPr lang="fr-FR" smtClean="0"/>
              <a:t>13/10/2023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E3749-6170-43B4-8681-85655E462BA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076205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B0B16-92B6-4B6B-99EF-A414036762F0}" type="datetimeFigureOut">
              <a:rPr lang="fr-FR" smtClean="0"/>
              <a:t>13/10/2023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E3749-6170-43B4-8681-85655E462BA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56849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B0B16-92B6-4B6B-99EF-A414036762F0}" type="datetimeFigureOut">
              <a:rPr lang="fr-FR" smtClean="0"/>
              <a:t>13/10/2023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E3749-6170-43B4-8681-85655E462BA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47332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B0B16-92B6-4B6B-99EF-A414036762F0}" type="datetimeFigureOut">
              <a:rPr lang="fr-FR" smtClean="0"/>
              <a:t>13/10/2023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E3749-6170-43B4-8681-85655E462BA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845696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B0B16-92B6-4B6B-99EF-A414036762F0}" type="datetimeFigureOut">
              <a:rPr lang="fr-FR" smtClean="0"/>
              <a:t>13/10/2023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E3749-6170-43B4-8681-85655E462BA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69638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B0B16-92B6-4B6B-99EF-A414036762F0}" type="datetimeFigureOut">
              <a:rPr lang="fr-FR" smtClean="0"/>
              <a:t>13/10/2023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E3749-6170-43B4-8681-85655E462BA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215767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B0B16-92B6-4B6B-99EF-A414036762F0}" type="datetimeFigureOut">
              <a:rPr lang="fr-FR" smtClean="0"/>
              <a:t>13/10/2023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E3749-6170-43B4-8681-85655E462BA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944026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22" name="Sous-titr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fr-FR"/>
              <a:t>Modifiez le style des sous-titres du masque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13/10/2023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20" name="Espace réservé du pied de page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0" name="Espace réservé du numéro de diapositiv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8" name="Ellipse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Ellipse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18661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13/10/2023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63654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13/10/2023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Ellipse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Ellipse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88646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13/10/2023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09325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r-FR"/>
              <a:t>Modifiez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r-FR"/>
              <a:t>Modifiez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13/10/2023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966505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13/10/2023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594571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13/10/2023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299297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13/10/2023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271601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13/10/2023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indent="-283464">
              <a:lnSpc>
                <a:spcPts val="3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/>
              <a:buNone/>
            </a:pPr>
            <a:endParaRPr lang="en-US" sz="3200">
              <a:solidFill>
                <a:prstClr val="black"/>
              </a:solidFill>
            </a:endParaRP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fr-FR"/>
              <a:t>Cliquez sur l'icône pour ajouter une image</a:t>
            </a:r>
            <a:endParaRPr kumimoji="0" lang="en-US" dirty="0"/>
          </a:p>
        </p:txBody>
      </p:sp>
      <p:sp>
        <p:nvSpPr>
          <p:cNvPr id="9" name="Organigramme : Processu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rganigramme : Processu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fr-FR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17763504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13/10/2023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80513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13/10/2023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83383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22" name="Sous-titr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fr-FR"/>
              <a:t>Modifiez le style des sous-titres du masque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13/10/2023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20" name="Espace réservé du pied de page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0" name="Espace réservé du numéro de diapositiv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8" name="Ellipse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Ellipse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298292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13/10/2023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417128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13/10/2023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Ellipse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Ellipse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714931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13/10/2023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97592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r-FR"/>
              <a:t>Modifiez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r-FR"/>
              <a:t>Modifiez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13/10/2023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163443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13/10/2023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064802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13/10/2023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180922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13/10/2023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190027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13/10/2023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indent="-283464">
              <a:lnSpc>
                <a:spcPts val="3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/>
              <a:buNone/>
            </a:pPr>
            <a:endParaRPr lang="en-US" sz="3200">
              <a:solidFill>
                <a:prstClr val="black"/>
              </a:solidFill>
            </a:endParaRP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fr-FR"/>
              <a:t>Cliquez sur l'icône pour ajouter une image</a:t>
            </a:r>
            <a:endParaRPr kumimoji="0" lang="en-US" dirty="0"/>
          </a:p>
        </p:txBody>
      </p:sp>
      <p:sp>
        <p:nvSpPr>
          <p:cNvPr id="9" name="Organigramme : Processu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rganigramme : Processu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fr-FR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90196947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13/10/2023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437493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13/10/2023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18452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22" name="Sous-titr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fr-FR"/>
              <a:t>Modifiez le style des sous-titres du masque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13/10/2023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20" name="Espace réservé du pied de page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0" name="Espace réservé du numéro de diapositiv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8" name="Ellipse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Ellipse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846297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13/10/2023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589277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13/10/2023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Ellipse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Ellipse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033785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13/10/2023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911454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r-FR"/>
              <a:t>Modifiez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r-FR"/>
              <a:t>Modifiez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13/10/2023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536060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13/10/2023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321373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13/10/2023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069254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13/10/2023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42162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13/10/2023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indent="-283464">
              <a:lnSpc>
                <a:spcPts val="3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/>
              <a:buNone/>
            </a:pPr>
            <a:endParaRPr lang="en-US" sz="3200">
              <a:solidFill>
                <a:prstClr val="black"/>
              </a:solidFill>
            </a:endParaRP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fr-FR"/>
              <a:t>Cliquez sur l'icône pour ajouter une image</a:t>
            </a:r>
            <a:endParaRPr kumimoji="0" lang="en-US" dirty="0"/>
          </a:p>
        </p:txBody>
      </p:sp>
      <p:sp>
        <p:nvSpPr>
          <p:cNvPr id="9" name="Organigramme : Processu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rganigramme : Processu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fr-FR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1581343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13/10/2023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686523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13/10/2023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94559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22" name="Sous-titr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fr-FR"/>
              <a:t>Modifiez le style des sous-titres du masque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13/10/2023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20" name="Espace réservé du pied de page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0" name="Espace réservé du numéro de diapositiv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8" name="Ellipse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Ellipse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037999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13/10/2023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665667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13/10/2023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Ellipse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Ellipse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314618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13/10/2023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644573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r-FR"/>
              <a:t>Modifiez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r-FR"/>
              <a:t>Modifiez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13/10/2023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065907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13/10/2023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291753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13/10/2023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926064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13/10/2023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170652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13/10/2023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indent="-283464">
              <a:lnSpc>
                <a:spcPts val="3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/>
              <a:buNone/>
            </a:pPr>
            <a:endParaRPr lang="en-US" sz="3200">
              <a:solidFill>
                <a:prstClr val="black"/>
              </a:solidFill>
            </a:endParaRP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fr-FR"/>
              <a:t>Cliquez sur l'icône pour ajouter une image</a:t>
            </a:r>
            <a:endParaRPr kumimoji="0" lang="en-US" dirty="0"/>
          </a:p>
        </p:txBody>
      </p:sp>
      <p:sp>
        <p:nvSpPr>
          <p:cNvPr id="9" name="Organigramme : Processu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rganigramme : Processu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fr-FR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5202224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13/10/2023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328403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13/10/2023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883908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22" name="Sous-titr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fr-FR"/>
              <a:t>Modifiez le style des sous-titres du masque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13/10/2023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20" name="Espace réservé du pied de page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0" name="Espace réservé du numéro de diapositiv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8" name="Ellipse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Ellipse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477529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13/10/2023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463514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13/10/2023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Ellipse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Ellipse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3358135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13/10/2023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254436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r-FR"/>
              <a:t>Modifiez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r-FR"/>
              <a:t>Modifiez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13/10/2023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909486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13/10/2023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244519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13/10/2023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029605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13/10/2023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413530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13/10/2023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indent="-283464">
              <a:lnSpc>
                <a:spcPts val="3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/>
              <a:buNone/>
            </a:pPr>
            <a:endParaRPr lang="en-US" sz="3200">
              <a:solidFill>
                <a:prstClr val="black"/>
              </a:solidFill>
            </a:endParaRP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fr-FR"/>
              <a:t>Cliquez sur l'icône pour ajouter une image</a:t>
            </a:r>
            <a:endParaRPr kumimoji="0" lang="en-US" dirty="0"/>
          </a:p>
        </p:txBody>
      </p:sp>
      <p:sp>
        <p:nvSpPr>
          <p:cNvPr id="9" name="Organigramme : Processu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rganigramme : Processu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fr-FR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06097520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13/10/2023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626975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13/10/2023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7589266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22" name="Sous-titr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fr-FR"/>
              <a:t>Modifiez le style des sous-titres du masque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13/10/2023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20" name="Espace réservé du pied de page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0" name="Espace réservé du numéro de diapositiv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8" name="Ellipse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Ellipse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5867590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13/10/2023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138387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13/10/2023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Ellipse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Ellipse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990128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13/10/2023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2860160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r-FR"/>
              <a:t>Modifiez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r-FR"/>
              <a:t>Modifiez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13/10/2023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2525905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13/10/2023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388215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13/10/2023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2060364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13/10/2023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097840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13/10/2023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indent="-283464">
              <a:lnSpc>
                <a:spcPts val="3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/>
              <a:buNone/>
            </a:pPr>
            <a:endParaRPr lang="en-US" sz="3200">
              <a:solidFill>
                <a:prstClr val="black"/>
              </a:solidFill>
            </a:endParaRP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fr-FR"/>
              <a:t>Cliquez sur l'icône pour ajouter une image</a:t>
            </a:r>
            <a:endParaRPr kumimoji="0" lang="en-US" dirty="0"/>
          </a:p>
        </p:txBody>
      </p:sp>
      <p:sp>
        <p:nvSpPr>
          <p:cNvPr id="9" name="Organigramme : Processu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rganigramme : Processu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fr-FR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350275351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13/10/2023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5446110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13/10/2023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350049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22" name="Sous-titr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fr-FR"/>
              <a:t>Modifiez le style des sous-titres du masque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13/10/2023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20" name="Espace réservé du pied de page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0" name="Espace réservé du numéro de diapositiv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8" name="Ellipse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Ellipse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2493937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13/10/2023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089652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13/10/2023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Ellipse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Ellipse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1334183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13/10/2023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2017053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r-FR"/>
              <a:t>Modifiez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r-FR"/>
              <a:t>Modifiez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13/10/2023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2761322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13/10/2023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8616674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13/10/2023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5998374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13/10/2023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0669393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13/10/2023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indent="-283464">
              <a:lnSpc>
                <a:spcPts val="3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/>
              <a:buNone/>
            </a:pPr>
            <a:endParaRPr lang="en-US" sz="3200">
              <a:solidFill>
                <a:prstClr val="black"/>
              </a:solidFill>
            </a:endParaRP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fr-FR"/>
              <a:t>Cliquez sur l'icône pour ajouter une image</a:t>
            </a:r>
            <a:endParaRPr kumimoji="0" lang="en-US" dirty="0"/>
          </a:p>
        </p:txBody>
      </p:sp>
      <p:sp>
        <p:nvSpPr>
          <p:cNvPr id="9" name="Organigramme : Processu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rganigramme : Processu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fr-FR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121183566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13/10/2023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5983518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13/10/2023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758141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22" name="Sous-titr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fr-FR"/>
              <a:t>Modifiez le style des sous-titres du masque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13/10/2023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20" name="Espace réservé du pied de page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0" name="Espace réservé du numéro de diapositiv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8" name="Ellipse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Ellipse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2985381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13/10/2023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7812786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13/10/2023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Ellipse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Ellipse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6747189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13/10/2023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0759285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r-FR"/>
              <a:t>Modifiez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r-FR"/>
              <a:t>Modifiez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13/10/2023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4802336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13/10/2023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0634562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13/10/2023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5517377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13/10/2023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1742479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13/10/2023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indent="-283464">
              <a:lnSpc>
                <a:spcPts val="3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/>
              <a:buNone/>
            </a:pPr>
            <a:endParaRPr lang="en-US" sz="3200">
              <a:solidFill>
                <a:prstClr val="black"/>
              </a:solidFill>
            </a:endParaRP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fr-FR"/>
              <a:t>Cliquez sur l'icône pour ajouter une image</a:t>
            </a:r>
            <a:endParaRPr kumimoji="0" lang="en-US" dirty="0"/>
          </a:p>
        </p:txBody>
      </p:sp>
      <p:sp>
        <p:nvSpPr>
          <p:cNvPr id="9" name="Organigramme : Processu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rganigramme : Processu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fr-FR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79858292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13/10/2023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5537058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13/10/2023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39743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7B0B16-92B6-4B6B-99EF-A414036762F0}" type="datetimeFigureOut">
              <a:rPr lang="fr-FR" smtClean="0"/>
              <a:t>13/10/2023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8E3749-6170-43B4-8681-85655E462BA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68821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cteurs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Ellipse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Bouée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Espace réservé du titre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9" name="Espace réservé du texte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fr-FR"/>
              <a:t>Modifiez les styles du texte du masque</a:t>
            </a:r>
          </a:p>
          <a:p>
            <a:pPr lvl="1" eaLnBrk="1" latinLnBrk="0" hangingPunct="1"/>
            <a:r>
              <a:rPr kumimoji="0" lang="fr-FR"/>
              <a:t>Deuxième niveau</a:t>
            </a:r>
          </a:p>
          <a:p>
            <a:pPr lvl="2" eaLnBrk="1" latinLnBrk="0" hangingPunct="1"/>
            <a:r>
              <a:rPr kumimoji="0" lang="fr-FR"/>
              <a:t>Troisième niveau</a:t>
            </a:r>
          </a:p>
          <a:p>
            <a:pPr lvl="3" eaLnBrk="1" latinLnBrk="0" hangingPunct="1"/>
            <a:r>
              <a:rPr kumimoji="0" lang="fr-FR"/>
              <a:t>Quatrième niveau</a:t>
            </a:r>
          </a:p>
          <a:p>
            <a:pPr lvl="4" eaLnBrk="1" latinLnBrk="0" hangingPunct="1"/>
            <a:r>
              <a:rPr kumimoji="0" lang="fr-FR"/>
              <a:t>Cinquième niveau</a:t>
            </a:r>
            <a:endParaRPr kumimoji="0" lang="en-US"/>
          </a:p>
        </p:txBody>
      </p:sp>
      <p:sp>
        <p:nvSpPr>
          <p:cNvPr id="24" name="Espace réservé de la date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13/10/2023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22" name="Espace réservé du numéro de diapositive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7098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cteurs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Ellipse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Bouée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Espace réservé du titre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9" name="Espace réservé du texte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fr-FR"/>
              <a:t>Modifiez les styles du texte du masque</a:t>
            </a:r>
          </a:p>
          <a:p>
            <a:pPr lvl="1" eaLnBrk="1" latinLnBrk="0" hangingPunct="1"/>
            <a:r>
              <a:rPr kumimoji="0" lang="fr-FR"/>
              <a:t>Deuxième niveau</a:t>
            </a:r>
          </a:p>
          <a:p>
            <a:pPr lvl="2" eaLnBrk="1" latinLnBrk="0" hangingPunct="1"/>
            <a:r>
              <a:rPr kumimoji="0" lang="fr-FR"/>
              <a:t>Troisième niveau</a:t>
            </a:r>
          </a:p>
          <a:p>
            <a:pPr lvl="3" eaLnBrk="1" latinLnBrk="0" hangingPunct="1"/>
            <a:r>
              <a:rPr kumimoji="0" lang="fr-FR"/>
              <a:t>Quatrième niveau</a:t>
            </a:r>
          </a:p>
          <a:p>
            <a:pPr lvl="4" eaLnBrk="1" latinLnBrk="0" hangingPunct="1"/>
            <a:r>
              <a:rPr kumimoji="0" lang="fr-FR"/>
              <a:t>Cinquième niveau</a:t>
            </a:r>
            <a:endParaRPr kumimoji="0" lang="en-US"/>
          </a:p>
        </p:txBody>
      </p:sp>
      <p:sp>
        <p:nvSpPr>
          <p:cNvPr id="24" name="Espace réservé de la date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13/10/2023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22" name="Espace réservé du numéro de diapositive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76994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cteurs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Ellipse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Bouée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Espace réservé du titre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9" name="Espace réservé du texte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fr-FR"/>
              <a:t>Modifiez les styles du texte du masque</a:t>
            </a:r>
          </a:p>
          <a:p>
            <a:pPr lvl="1" eaLnBrk="1" latinLnBrk="0" hangingPunct="1"/>
            <a:r>
              <a:rPr kumimoji="0" lang="fr-FR"/>
              <a:t>Deuxième niveau</a:t>
            </a:r>
          </a:p>
          <a:p>
            <a:pPr lvl="2" eaLnBrk="1" latinLnBrk="0" hangingPunct="1"/>
            <a:r>
              <a:rPr kumimoji="0" lang="fr-FR"/>
              <a:t>Troisième niveau</a:t>
            </a:r>
          </a:p>
          <a:p>
            <a:pPr lvl="3" eaLnBrk="1" latinLnBrk="0" hangingPunct="1"/>
            <a:r>
              <a:rPr kumimoji="0" lang="fr-FR"/>
              <a:t>Quatrième niveau</a:t>
            </a:r>
          </a:p>
          <a:p>
            <a:pPr lvl="4" eaLnBrk="1" latinLnBrk="0" hangingPunct="1"/>
            <a:r>
              <a:rPr kumimoji="0" lang="fr-FR"/>
              <a:t>Cinquième niveau</a:t>
            </a:r>
            <a:endParaRPr kumimoji="0" lang="en-US"/>
          </a:p>
        </p:txBody>
      </p:sp>
      <p:sp>
        <p:nvSpPr>
          <p:cNvPr id="24" name="Espace réservé de la date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13/10/2023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22" name="Espace réservé du numéro de diapositive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75741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cteurs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Ellipse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Bouée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Espace réservé du titre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9" name="Espace réservé du texte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fr-FR"/>
              <a:t>Modifiez les styles du texte du masque</a:t>
            </a:r>
          </a:p>
          <a:p>
            <a:pPr lvl="1" eaLnBrk="1" latinLnBrk="0" hangingPunct="1"/>
            <a:r>
              <a:rPr kumimoji="0" lang="fr-FR"/>
              <a:t>Deuxième niveau</a:t>
            </a:r>
          </a:p>
          <a:p>
            <a:pPr lvl="2" eaLnBrk="1" latinLnBrk="0" hangingPunct="1"/>
            <a:r>
              <a:rPr kumimoji="0" lang="fr-FR"/>
              <a:t>Troisième niveau</a:t>
            </a:r>
          </a:p>
          <a:p>
            <a:pPr lvl="3" eaLnBrk="1" latinLnBrk="0" hangingPunct="1"/>
            <a:r>
              <a:rPr kumimoji="0" lang="fr-FR"/>
              <a:t>Quatrième niveau</a:t>
            </a:r>
          </a:p>
          <a:p>
            <a:pPr lvl="4" eaLnBrk="1" latinLnBrk="0" hangingPunct="1"/>
            <a:r>
              <a:rPr kumimoji="0" lang="fr-FR"/>
              <a:t>Cinquième niveau</a:t>
            </a:r>
            <a:endParaRPr kumimoji="0" lang="en-US"/>
          </a:p>
        </p:txBody>
      </p:sp>
      <p:sp>
        <p:nvSpPr>
          <p:cNvPr id="24" name="Espace réservé de la date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13/10/2023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22" name="Espace réservé du numéro de diapositive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9636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cteurs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Ellipse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Bouée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Espace réservé du titre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9" name="Espace réservé du texte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fr-FR"/>
              <a:t>Modifiez les styles du texte du masque</a:t>
            </a:r>
          </a:p>
          <a:p>
            <a:pPr lvl="1" eaLnBrk="1" latinLnBrk="0" hangingPunct="1"/>
            <a:r>
              <a:rPr kumimoji="0" lang="fr-FR"/>
              <a:t>Deuxième niveau</a:t>
            </a:r>
          </a:p>
          <a:p>
            <a:pPr lvl="2" eaLnBrk="1" latinLnBrk="0" hangingPunct="1"/>
            <a:r>
              <a:rPr kumimoji="0" lang="fr-FR"/>
              <a:t>Troisième niveau</a:t>
            </a:r>
          </a:p>
          <a:p>
            <a:pPr lvl="3" eaLnBrk="1" latinLnBrk="0" hangingPunct="1"/>
            <a:r>
              <a:rPr kumimoji="0" lang="fr-FR"/>
              <a:t>Quatrième niveau</a:t>
            </a:r>
          </a:p>
          <a:p>
            <a:pPr lvl="4" eaLnBrk="1" latinLnBrk="0" hangingPunct="1"/>
            <a:r>
              <a:rPr kumimoji="0" lang="fr-FR"/>
              <a:t>Cinquième niveau</a:t>
            </a:r>
            <a:endParaRPr kumimoji="0" lang="en-US"/>
          </a:p>
        </p:txBody>
      </p:sp>
      <p:sp>
        <p:nvSpPr>
          <p:cNvPr id="24" name="Espace réservé de la date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13/10/2023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22" name="Espace réservé du numéro de diapositive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8263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cteurs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Ellipse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Bouée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Espace réservé du titre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9" name="Espace réservé du texte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fr-FR"/>
              <a:t>Modifiez les styles du texte du masque</a:t>
            </a:r>
          </a:p>
          <a:p>
            <a:pPr lvl="1" eaLnBrk="1" latinLnBrk="0" hangingPunct="1"/>
            <a:r>
              <a:rPr kumimoji="0" lang="fr-FR"/>
              <a:t>Deuxième niveau</a:t>
            </a:r>
          </a:p>
          <a:p>
            <a:pPr lvl="2" eaLnBrk="1" latinLnBrk="0" hangingPunct="1"/>
            <a:r>
              <a:rPr kumimoji="0" lang="fr-FR"/>
              <a:t>Troisième niveau</a:t>
            </a:r>
          </a:p>
          <a:p>
            <a:pPr lvl="3" eaLnBrk="1" latinLnBrk="0" hangingPunct="1"/>
            <a:r>
              <a:rPr kumimoji="0" lang="fr-FR"/>
              <a:t>Quatrième niveau</a:t>
            </a:r>
          </a:p>
          <a:p>
            <a:pPr lvl="4" eaLnBrk="1" latinLnBrk="0" hangingPunct="1"/>
            <a:r>
              <a:rPr kumimoji="0" lang="fr-FR"/>
              <a:t>Cinquième niveau</a:t>
            </a:r>
            <a:endParaRPr kumimoji="0" lang="en-US"/>
          </a:p>
        </p:txBody>
      </p:sp>
      <p:sp>
        <p:nvSpPr>
          <p:cNvPr id="24" name="Espace réservé de la date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13/10/2023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22" name="Espace réservé du numéro de diapositive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37363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cteurs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Ellipse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Bouée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Espace réservé du titre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9" name="Espace réservé du texte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fr-FR"/>
              <a:t>Modifiez les styles du texte du masque</a:t>
            </a:r>
          </a:p>
          <a:p>
            <a:pPr lvl="1" eaLnBrk="1" latinLnBrk="0" hangingPunct="1"/>
            <a:r>
              <a:rPr kumimoji="0" lang="fr-FR"/>
              <a:t>Deuxième niveau</a:t>
            </a:r>
          </a:p>
          <a:p>
            <a:pPr lvl="2" eaLnBrk="1" latinLnBrk="0" hangingPunct="1"/>
            <a:r>
              <a:rPr kumimoji="0" lang="fr-FR"/>
              <a:t>Troisième niveau</a:t>
            </a:r>
          </a:p>
          <a:p>
            <a:pPr lvl="3" eaLnBrk="1" latinLnBrk="0" hangingPunct="1"/>
            <a:r>
              <a:rPr kumimoji="0" lang="fr-FR"/>
              <a:t>Quatrième niveau</a:t>
            </a:r>
          </a:p>
          <a:p>
            <a:pPr lvl="4" eaLnBrk="1" latinLnBrk="0" hangingPunct="1"/>
            <a:r>
              <a:rPr kumimoji="0" lang="fr-FR"/>
              <a:t>Cinquième niveau</a:t>
            </a:r>
            <a:endParaRPr kumimoji="0" lang="en-US"/>
          </a:p>
        </p:txBody>
      </p:sp>
      <p:sp>
        <p:nvSpPr>
          <p:cNvPr id="24" name="Espace réservé de la date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13/10/2023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22" name="Espace réservé du numéro de diapositive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19825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cteurs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Ellipse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Bouée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Espace réservé du titre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9" name="Espace réservé du texte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fr-FR"/>
              <a:t>Modifiez les styles du texte du masque</a:t>
            </a:r>
          </a:p>
          <a:p>
            <a:pPr lvl="1" eaLnBrk="1" latinLnBrk="0" hangingPunct="1"/>
            <a:r>
              <a:rPr kumimoji="0" lang="fr-FR"/>
              <a:t>Deuxième niveau</a:t>
            </a:r>
          </a:p>
          <a:p>
            <a:pPr lvl="2" eaLnBrk="1" latinLnBrk="0" hangingPunct="1"/>
            <a:r>
              <a:rPr kumimoji="0" lang="fr-FR"/>
              <a:t>Troisième niveau</a:t>
            </a:r>
          </a:p>
          <a:p>
            <a:pPr lvl="3" eaLnBrk="1" latinLnBrk="0" hangingPunct="1"/>
            <a:r>
              <a:rPr kumimoji="0" lang="fr-FR"/>
              <a:t>Quatrième niveau</a:t>
            </a:r>
          </a:p>
          <a:p>
            <a:pPr lvl="4" eaLnBrk="1" latinLnBrk="0" hangingPunct="1"/>
            <a:r>
              <a:rPr kumimoji="0" lang="fr-FR"/>
              <a:t>Cinquième niveau</a:t>
            </a:r>
            <a:endParaRPr kumimoji="0" lang="en-US"/>
          </a:p>
        </p:txBody>
      </p:sp>
      <p:sp>
        <p:nvSpPr>
          <p:cNvPr id="24" name="Espace réservé de la date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13/10/2023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22" name="Espace réservé du numéro de diapositive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14128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8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9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mailto:azizessayedi@yahoo.fr" TargetMode="External"/><Relationship Id="rId2" Type="http://schemas.openxmlformats.org/officeDocument/2006/relationships/hyperlink" Target="mailto:mokhlisse@gmail.com" TargetMode="External"/><Relationship Id="rId1" Type="http://schemas.openxmlformats.org/officeDocument/2006/relationships/slideLayout" Target="../slideLayouts/slideLayout90.xml"/><Relationship Id="rId4" Type="http://schemas.openxmlformats.org/officeDocument/2006/relationships/hyperlink" Target="mailto:bonasaaida@gmail.com" TargetMode="Externa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90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drtmarrakech.org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5.xml"/><Relationship Id="rId4" Type="http://schemas.openxmlformats.org/officeDocument/2006/relationships/image" Target="../media/image1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77788" y="836712"/>
            <a:ext cx="7772400" cy="1409286"/>
          </a:xfrm>
        </p:spPr>
        <p:txBody>
          <a:bodyPr/>
          <a:lstStyle/>
          <a:p>
            <a:r>
              <a:rPr lang="fr-FR" dirty="0"/>
              <a:t>Projet Préscolaire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683568" y="2132856"/>
            <a:ext cx="7560840" cy="2880320"/>
          </a:xfrm>
        </p:spPr>
        <p:txBody>
          <a:bodyPr>
            <a:normAutofit fontScale="55000" lnSpcReduction="20000"/>
          </a:bodyPr>
          <a:lstStyle/>
          <a:p>
            <a:endParaRPr lang="fr-FR" dirty="0">
              <a:solidFill>
                <a:schemeClr val="tx1"/>
              </a:solidFill>
              <a:effectLst/>
              <a:latin typeface="Times New Roman"/>
              <a:ea typeface="Times New Roman"/>
            </a:endParaRPr>
          </a:p>
          <a:p>
            <a:r>
              <a:rPr lang="fr-FR" sz="4100" dirty="0">
                <a:solidFill>
                  <a:schemeClr val="tx1"/>
                </a:solidFill>
                <a:effectLst/>
                <a:latin typeface="Times New Roman"/>
                <a:ea typeface="Times New Roman"/>
              </a:rPr>
              <a:t>Pour une éducation préscolaire moderne et de qualité pour les enfants </a:t>
            </a:r>
          </a:p>
          <a:p>
            <a:r>
              <a:rPr lang="fr-FR" sz="4100" dirty="0">
                <a:solidFill>
                  <a:schemeClr val="tx1"/>
                </a:solidFill>
                <a:effectLst/>
                <a:latin typeface="Times New Roman"/>
                <a:ea typeface="Times New Roman"/>
              </a:rPr>
              <a:t>des zones vulnérables de la région de Marrakech</a:t>
            </a:r>
          </a:p>
          <a:p>
            <a:endParaRPr lang="fr-FR" sz="1300" dirty="0">
              <a:solidFill>
                <a:schemeClr val="tx1"/>
              </a:solidFill>
              <a:latin typeface="Times New Roman"/>
              <a:ea typeface="Times New Roman"/>
            </a:endParaRPr>
          </a:p>
          <a:p>
            <a:r>
              <a:rPr lang="fr-FR" dirty="0" smtClean="0">
                <a:solidFill>
                  <a:schemeClr val="tx1"/>
                </a:solidFill>
                <a:latin typeface="Times New Roman"/>
              </a:rPr>
              <a:t>Journée officielle de lancement</a:t>
            </a:r>
          </a:p>
          <a:p>
            <a:r>
              <a:rPr lang="fr-FR" dirty="0" smtClean="0">
                <a:solidFill>
                  <a:schemeClr val="tx1"/>
                </a:solidFill>
                <a:latin typeface="Times New Roman"/>
              </a:rPr>
              <a:t>14 Octobre 2023 – Youssoufia</a:t>
            </a:r>
          </a:p>
          <a:p>
            <a:r>
              <a:rPr lang="fr-FR" dirty="0" smtClean="0">
                <a:solidFill>
                  <a:schemeClr val="tx1"/>
                </a:solidFill>
                <a:latin typeface="Times New Roman"/>
              </a:rPr>
              <a:t>Abdelkader </a:t>
            </a:r>
            <a:r>
              <a:rPr lang="fr-FR" dirty="0" err="1" smtClean="0">
                <a:solidFill>
                  <a:schemeClr val="tx1"/>
                </a:solidFill>
                <a:latin typeface="Times New Roman"/>
              </a:rPr>
              <a:t>Mokhlisse</a:t>
            </a:r>
            <a:r>
              <a:rPr lang="fr-FR" dirty="0" smtClean="0">
                <a:solidFill>
                  <a:schemeClr val="tx1"/>
                </a:solidFill>
                <a:latin typeface="Times New Roman"/>
              </a:rPr>
              <a:t>, coordinateur général </a:t>
            </a:r>
            <a:r>
              <a:rPr lang="fr-FR" smtClean="0">
                <a:solidFill>
                  <a:schemeClr val="tx1"/>
                </a:solidFill>
                <a:latin typeface="Times New Roman"/>
              </a:rPr>
              <a:t>du projet</a:t>
            </a:r>
          </a:p>
          <a:p>
            <a:endParaRPr lang="fr-FR" dirty="0">
              <a:solidFill>
                <a:schemeClr val="tx1"/>
              </a:solidFill>
              <a:latin typeface="Times New Roman"/>
            </a:endParaRPr>
          </a:p>
          <a:p>
            <a:r>
              <a:rPr lang="fr-FR" sz="3400" dirty="0">
                <a:solidFill>
                  <a:schemeClr val="tx1"/>
                </a:solidFill>
              </a:rPr>
              <a:t>Avec le soutien du</a:t>
            </a:r>
          </a:p>
        </p:txBody>
      </p:sp>
      <p:pic>
        <p:nvPicPr>
          <p:cNvPr id="4" name="Picture 2" descr="E:\CDRT\!!Logo CDRT 2019 Final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" y="188640"/>
            <a:ext cx="1848221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792" y="5013176"/>
            <a:ext cx="3928392" cy="879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1496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Plan de l’exposé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fr-FR" b="1" dirty="0"/>
              <a:t>Préambule</a:t>
            </a:r>
          </a:p>
          <a:p>
            <a:pPr lvl="1"/>
            <a:r>
              <a:rPr lang="fr-FR" dirty="0"/>
              <a:t>Qu’est-ce que le CDRT?</a:t>
            </a:r>
          </a:p>
          <a:p>
            <a:pPr lvl="1"/>
            <a:r>
              <a:rPr lang="fr-FR" dirty="0"/>
              <a:t>Pourquoi cet intérêt pour le préscolaire ? (</a:t>
            </a:r>
            <a:r>
              <a:rPr lang="fr-FR" sz="1900" dirty="0"/>
              <a:t>éducation</a:t>
            </a:r>
            <a:r>
              <a:rPr lang="fr-FR" dirty="0"/>
              <a:t> </a:t>
            </a:r>
            <a:r>
              <a:rPr lang="fr-FR" sz="1900" dirty="0"/>
              <a:t>ascenseur social en panne, taux d’abandon scolaire alarmant,..)</a:t>
            </a:r>
          </a:p>
          <a:p>
            <a:pPr lvl="1"/>
            <a:r>
              <a:rPr lang="fr-FR" dirty="0"/>
              <a:t>Petite enfance et Préscolaire </a:t>
            </a:r>
            <a:r>
              <a:rPr lang="fr-FR" sz="1900" dirty="0" smtClean="0"/>
              <a:t>: le </a:t>
            </a:r>
            <a:r>
              <a:rPr lang="fr-FR" sz="1900" dirty="0"/>
              <a:t>PS en général, le PS au </a:t>
            </a:r>
            <a:r>
              <a:rPr lang="fr-FR" sz="1900" dirty="0" smtClean="0"/>
              <a:t>Maroc</a:t>
            </a:r>
            <a:endParaRPr lang="fr-FR" sz="1900" dirty="0"/>
          </a:p>
          <a:p>
            <a:pPr lvl="1"/>
            <a:r>
              <a:rPr lang="fr-FR" dirty="0"/>
              <a:t>Réalisations du CDRT depuis 2016 à aujourd’hui</a:t>
            </a:r>
          </a:p>
          <a:p>
            <a:r>
              <a:rPr lang="fr-FR" b="1" dirty="0"/>
              <a:t>Le Projet actuel</a:t>
            </a:r>
          </a:p>
          <a:p>
            <a:pPr lvl="1"/>
            <a:r>
              <a:rPr lang="fr-FR" dirty="0"/>
              <a:t>Présentation </a:t>
            </a:r>
            <a:r>
              <a:rPr lang="fr-FR" sz="1900" dirty="0"/>
              <a:t>(du quantitatif au qualitatif, de l’action à la recherche-action)</a:t>
            </a:r>
          </a:p>
          <a:p>
            <a:pPr lvl="1"/>
            <a:r>
              <a:rPr lang="fr-FR" dirty="0" smtClean="0"/>
              <a:t>Les </a:t>
            </a:r>
            <a:r>
              <a:rPr lang="fr-FR" dirty="0"/>
              <a:t>Activités prévues</a:t>
            </a:r>
          </a:p>
          <a:p>
            <a:pPr lvl="1"/>
            <a:r>
              <a:rPr lang="fr-FR" dirty="0"/>
              <a:t>L’Objectif final </a:t>
            </a:r>
            <a:endParaRPr lang="fr-FR" dirty="0" smtClean="0"/>
          </a:p>
          <a:p>
            <a:pPr lvl="1"/>
            <a:r>
              <a:rPr lang="fr-FR" dirty="0">
                <a:solidFill>
                  <a:prstClr val="black"/>
                </a:solidFill>
              </a:rPr>
              <a:t>Les sites </a:t>
            </a:r>
            <a:r>
              <a:rPr lang="fr-FR" dirty="0" smtClean="0">
                <a:solidFill>
                  <a:prstClr val="black"/>
                </a:solidFill>
              </a:rPr>
              <a:t>bénéficiaires</a:t>
            </a:r>
          </a:p>
          <a:p>
            <a:pPr lvl="1"/>
            <a:r>
              <a:rPr lang="fr-FR" dirty="0" smtClean="0"/>
              <a:t>Les </a:t>
            </a:r>
            <a:r>
              <a:rPr lang="fr-FR" dirty="0"/>
              <a:t>conditions de réussite du </a:t>
            </a:r>
            <a:r>
              <a:rPr lang="fr-FR" dirty="0" smtClean="0"/>
              <a:t>projet</a:t>
            </a:r>
          </a:p>
          <a:p>
            <a:pPr lvl="1"/>
            <a:r>
              <a:rPr lang="fr-FR" dirty="0" smtClean="0"/>
              <a:t>Les partenaires</a:t>
            </a:r>
            <a:endParaRPr lang="fr-FR" dirty="0"/>
          </a:p>
          <a:p>
            <a:pPr lvl="1"/>
            <a:r>
              <a:rPr lang="fr-FR" dirty="0"/>
              <a:t>L’équipe projet</a:t>
            </a:r>
          </a:p>
        </p:txBody>
      </p:sp>
    </p:spTree>
    <p:extLst>
      <p:ext uri="{BB962C8B-B14F-4D97-AF65-F5344CB8AC3E}">
        <p14:creationId xmlns:p14="http://schemas.microsoft.com/office/powerpoint/2010/main" val="816044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731838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fr-FR" b="1" dirty="0">
                <a:solidFill>
                  <a:srgbClr val="008000"/>
                </a:solidFill>
                <a:latin typeface="Calibri" pitchFamily="34" charset="0"/>
              </a:rPr>
              <a:t>Qu’est-ce que le CDRT ?</a:t>
            </a:r>
            <a:br>
              <a:rPr lang="fr-FR" b="1" dirty="0">
                <a:solidFill>
                  <a:srgbClr val="008000"/>
                </a:solidFill>
                <a:latin typeface="Calibri" pitchFamily="34" charset="0"/>
              </a:rPr>
            </a:br>
            <a:r>
              <a:rPr lang="fr-FR" sz="3100" b="1" dirty="0">
                <a:solidFill>
                  <a:srgbClr val="008000"/>
                </a:solidFill>
                <a:latin typeface="Calibri" pitchFamily="34" charset="0"/>
              </a:rPr>
              <a:t>Présentation succincte  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251520" y="1412776"/>
            <a:ext cx="8892480" cy="5445224"/>
          </a:xfrm>
        </p:spPr>
        <p:txBody>
          <a:bodyPr>
            <a:normAutofit/>
          </a:bodyPr>
          <a:lstStyle/>
          <a:p>
            <a:pPr eaLnBrk="1" hangingPunct="1">
              <a:buFont typeface="Wingdings" pitchFamily="2" charset="2"/>
              <a:buNone/>
            </a:pPr>
            <a:r>
              <a:rPr lang="fr-FR" altLang="fr-FR" sz="24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Cadre et Objectifs</a:t>
            </a:r>
            <a:r>
              <a:rPr lang="fr-FR" alt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704342"/>
            <a:r>
              <a:rPr lang="fr-FR" alt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 Centre de Développement de la Région de Tensift (CDRT) est  une association non gouvernementale </a:t>
            </a:r>
            <a:r>
              <a:rPr lang="fr-FR" alt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créée le 25 Avril 1998 </a:t>
            </a:r>
            <a:r>
              <a:rPr lang="fr-FR" alt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dont l’objectif principal est de contribuer à la promotion de la région de Marrakech.</a:t>
            </a:r>
          </a:p>
          <a:p>
            <a:pPr marL="704342"/>
            <a:r>
              <a:rPr lang="fr-FR" alt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Le CDRT a obtenu le statut d’association </a:t>
            </a:r>
            <a:r>
              <a:rPr lang="fr-FR" alt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reconnue d’utilité publique </a:t>
            </a:r>
            <a:r>
              <a:rPr lang="fr-FR" alt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 </a:t>
            </a:r>
            <a:r>
              <a:rPr lang="fr-FR" alt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Juillet 2006</a:t>
            </a:r>
            <a:r>
              <a:rPr lang="fr-FR" alt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704342"/>
            <a:r>
              <a:rPr lang="fr-FR" alt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 CDRT compte parmi ses membres actifs des </a:t>
            </a:r>
            <a:r>
              <a:rPr lang="fr-FR" alt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professeur</a:t>
            </a:r>
            <a:r>
              <a:rPr lang="fr-FR" alt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s, des </a:t>
            </a:r>
            <a:r>
              <a:rPr lang="fr-FR" alt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médecins</a:t>
            </a:r>
            <a:r>
              <a:rPr lang="fr-FR" alt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des </a:t>
            </a:r>
            <a:r>
              <a:rPr lang="fr-FR" alt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ingénieurs</a:t>
            </a:r>
            <a:r>
              <a:rPr lang="fr-FR" alt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des </a:t>
            </a:r>
            <a:r>
              <a:rPr lang="fr-FR" alt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entrepreneurs</a:t>
            </a:r>
            <a:r>
              <a:rPr lang="fr-FR" alt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et des </a:t>
            </a:r>
            <a:r>
              <a:rPr lang="fr-FR" alt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cadres</a:t>
            </a:r>
            <a:r>
              <a:rPr lang="fr-FR" alt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divers horizons, ainsi que des personnalités de la Région ; il peut ainsi mobiliser des équipes avec des compétences et des expertises diverses et variées, et les plus adéquates aux actions à mener. </a:t>
            </a:r>
          </a:p>
        </p:txBody>
      </p:sp>
    </p:spTree>
    <p:extLst>
      <p:ext uri="{BB962C8B-B14F-4D97-AF65-F5344CB8AC3E}">
        <p14:creationId xmlns:p14="http://schemas.microsoft.com/office/powerpoint/2010/main" val="3631143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11560" y="274638"/>
            <a:ext cx="8322128" cy="1143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fr-FR" sz="2800" b="1" i="1" u="sng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Principes de fonctionnement</a:t>
            </a:r>
          </a:p>
        </p:txBody>
      </p:sp>
      <p:sp>
        <p:nvSpPr>
          <p:cNvPr id="12291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alt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Bénévolat, volontariat, solidarité</a:t>
            </a:r>
          </a:p>
          <a:p>
            <a:r>
              <a:rPr lang="fr-FR" alt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Expériences pilotes pour donner l’exemple et en tirer des leçons (le CDRT ne veut ni ne peut remplacer l’Etat!)</a:t>
            </a:r>
          </a:p>
          <a:p>
            <a:r>
              <a:rPr lang="fr-FR" altLang="fr-FR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Think</a:t>
            </a:r>
            <a:r>
              <a:rPr lang="fr-FR" alt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tank et Force de propositions aux décideurs</a:t>
            </a:r>
          </a:p>
          <a:p>
            <a:r>
              <a:rPr lang="fr-FR" alt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Action par approche participative (implication des bénéficiaires)</a:t>
            </a:r>
          </a:p>
        </p:txBody>
      </p:sp>
    </p:spTree>
    <p:extLst>
      <p:ext uri="{BB962C8B-B14F-4D97-AF65-F5344CB8AC3E}">
        <p14:creationId xmlns:p14="http://schemas.microsoft.com/office/powerpoint/2010/main" val="4023895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Titre 3"/>
          <p:cNvSpPr>
            <a:spLocks noGrp="1"/>
          </p:cNvSpPr>
          <p:nvPr>
            <p:ph type="title"/>
          </p:nvPr>
        </p:nvSpPr>
        <p:spPr>
          <a:xfrm>
            <a:off x="611560" y="274638"/>
            <a:ext cx="8322128" cy="114300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r-FR" sz="2800" b="1" i="1" u="sng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Les principaux axes d’intervention</a:t>
            </a:r>
            <a:endParaRPr lang="fr-BE" sz="2800" b="1" i="1" u="sng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Rectangle 6"/>
          <p:cNvSpPr>
            <a:spLocks noGrp="1" noChangeArrowheads="1"/>
          </p:cNvSpPr>
          <p:nvPr>
            <p:ph idx="1"/>
          </p:nvPr>
        </p:nvSpPr>
        <p:spPr>
          <a:xfrm>
            <a:off x="1115616" y="1340768"/>
            <a:ext cx="8208962" cy="4810125"/>
          </a:xfrm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fr-FR" alt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Réflexion sur les grands défis auxquels la Région  est confrontée  (</a:t>
            </a:r>
            <a:r>
              <a:rPr lang="fr-FR" alt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pauvreté, eau, changements climatiques</a:t>
            </a:r>
            <a:r>
              <a:rPr lang="fr-FR" alt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,..)</a:t>
            </a:r>
            <a:endParaRPr lang="fr-BE" altLang="fr-FR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</a:pPr>
            <a:r>
              <a:rPr lang="fr-FR" alt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Réalisation de projets pilotes de développement </a:t>
            </a:r>
            <a:endParaRPr lang="fr-BE" altLang="fr-FR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</a:pPr>
            <a:r>
              <a:rPr lang="fr-FR" alt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Formation et renforcement de capacités d’acteurs locaux  </a:t>
            </a:r>
          </a:p>
          <a:p>
            <a:pPr eaLnBrk="1" hangingPunct="1">
              <a:lnSpc>
                <a:spcPct val="150000"/>
              </a:lnSpc>
            </a:pPr>
            <a:r>
              <a:rPr lang="fr-FR" altLang="fr-FR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Education et Alphabétisation</a:t>
            </a:r>
          </a:p>
          <a:p>
            <a:pPr eaLnBrk="1" hangingPunct="1">
              <a:lnSpc>
                <a:spcPct val="150000"/>
              </a:lnSpc>
            </a:pPr>
            <a:r>
              <a:rPr lang="fr-FR" alt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Art et culture </a:t>
            </a:r>
          </a:p>
          <a:p>
            <a:pPr eaLnBrk="1" hangingPunct="1">
              <a:lnSpc>
                <a:spcPct val="150000"/>
              </a:lnSpc>
            </a:pPr>
            <a:r>
              <a:rPr lang="fr-FR" alt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Actions de solidarité avec les populations défavorisées</a:t>
            </a:r>
            <a:endParaRPr lang="fr-BE" altLang="fr-F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2562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82296" lvl="0" algn="ctr">
              <a:spcBef>
                <a:spcPts val="600"/>
              </a:spcBef>
            </a:pPr>
            <a:r>
              <a:rPr lang="fr-FR" sz="3200" b="1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Pourquoi cet intérêt pour le Préscolaire?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115616" y="1412776"/>
            <a:ext cx="7498080" cy="4800600"/>
          </a:xfrm>
        </p:spPr>
        <p:txBody>
          <a:bodyPr>
            <a:normAutofit/>
          </a:bodyPr>
          <a:lstStyle/>
          <a:p>
            <a:pPr lvl="1"/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L’éducation </a:t>
            </a: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ascenseur social 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permet de réduire les inégalités et de rompre le cercle vicieux de la pauvreté</a:t>
            </a:r>
          </a:p>
          <a:p>
            <a:pPr lvl="1"/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Pb: l’abandon ou </a:t>
            </a: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 décrochage scolaire 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au Maroc ont atteint des chiffres </a:t>
            </a:r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alarmants surtout dans les milieux défavorisés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Les raisons sont nombreuses, mais </a:t>
            </a:r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l’une 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 principales causes: </a:t>
            </a: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l’absence de préscolaire</a:t>
            </a:r>
          </a:p>
        </p:txBody>
      </p:sp>
    </p:spTree>
    <p:extLst>
      <p:ext uri="{BB962C8B-B14F-4D97-AF65-F5344CB8AC3E}">
        <p14:creationId xmlns:p14="http://schemas.microsoft.com/office/powerpoint/2010/main" val="354639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r-FR" dirty="0">
                <a:latin typeface="Times New Roman" pitchFamily="18" charset="0"/>
                <a:cs typeface="Times New Roman" pitchFamily="18" charset="0"/>
              </a:rPr>
              <a:t>Le décrochage 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scolaire</a:t>
            </a:r>
            <a:br>
              <a:rPr lang="fr-FR" dirty="0" smtClean="0">
                <a:latin typeface="Times New Roman" pitchFamily="18" charset="0"/>
                <a:cs typeface="Times New Roman" pitchFamily="18" charset="0"/>
              </a:rPr>
            </a:br>
            <a:r>
              <a:rPr lang="fr-FR" sz="3100" dirty="0" smtClean="0">
                <a:latin typeface="Times New Roman" pitchFamily="18" charset="0"/>
                <a:cs typeface="Times New Roman" pitchFamily="18" charset="0"/>
              </a:rPr>
              <a:t>chiffres, causes et solutions</a:t>
            </a:r>
            <a:endParaRPr lang="fr-FR" sz="3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11560" y="1412776"/>
            <a:ext cx="8075240" cy="4713387"/>
          </a:xfrm>
        </p:spPr>
        <p:txBody>
          <a:bodyPr>
            <a:normAutofit/>
          </a:bodyPr>
          <a:lstStyle/>
          <a:p>
            <a:r>
              <a:rPr lang="fr-F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 taux d’abandon scolaire au niveau national au titre de l'année 2020-2021, dans les 3 cycles du secteur public a été de 5,3%, (primaire:2,9%) ce qui représente plus de </a:t>
            </a:r>
            <a:r>
              <a:rPr lang="fr-FR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331 000 </a:t>
            </a: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écolier(e)s qui abandonnent chaque année et le taux le plus important est enregistré au niveau du collège’’ (source MEN)</a:t>
            </a:r>
          </a:p>
          <a:p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Les causes sont nombreuses: la pauvreté, l’éloignement géographique des écoles, absence de transport, les inégalités territoriales et régionales et la qualité de l’enseignement, le travail des enfants, le mariage précoce et le retour à l’illettrisme, le refus des parents (filles)</a:t>
            </a:r>
          </a:p>
          <a:p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parmi les différentes mesures correctives ou préventives prises pour lutter contre ce fléau: le préscolaire. ‘</a:t>
            </a:r>
            <a:r>
              <a:rPr lang="fr-F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’L’accès au préscolaire, à lui seul, a réduit de moitié, le taux d’abandon scolaire</a:t>
            </a: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(étude MEN)</a:t>
            </a:r>
          </a:p>
          <a:p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3755995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fr-FR" sz="2800" dirty="0">
                <a:latin typeface="Times New Roman" pitchFamily="18" charset="0"/>
                <a:cs typeface="Times New Roman" pitchFamily="18" charset="0"/>
              </a:rPr>
              <a:t>Petite enfance, Préscolaire et Neurosciences</a:t>
            </a:r>
            <a:br>
              <a:rPr lang="fr-FR" sz="2800" dirty="0">
                <a:latin typeface="Times New Roman" pitchFamily="18" charset="0"/>
                <a:cs typeface="Times New Roman" pitchFamily="18" charset="0"/>
              </a:rPr>
            </a:br>
            <a:r>
              <a:rPr lang="fr-FR" sz="2800" dirty="0">
                <a:latin typeface="Times New Roman" pitchFamily="18" charset="0"/>
                <a:cs typeface="Times New Roman" pitchFamily="18" charset="0"/>
              </a:rPr>
              <a:t>1/3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115616" y="1412776"/>
            <a:ext cx="7498080" cy="4800600"/>
          </a:xfrm>
        </p:spPr>
        <p:txBody>
          <a:bodyPr>
            <a:normAutofit lnSpcReduction="10000"/>
          </a:bodyPr>
          <a:lstStyle/>
          <a:p>
            <a:r>
              <a:rPr lang="fr-F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Les récentes découvertes des neurosciences ont montré que </a:t>
            </a:r>
            <a:r>
              <a:rPr lang="fr-FR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petite enfance est l’étape la plus critique du développement humain</a:t>
            </a:r>
          </a:p>
          <a:p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 </a:t>
            </a:r>
            <a:r>
              <a:rPr lang="fr-F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développement cérébral commence bien avant l’entrée à l’école </a:t>
            </a:r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</a:t>
            </a:r>
            <a:r>
              <a:rPr lang="fr-F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’où toute </a:t>
            </a:r>
            <a:r>
              <a:rPr lang="fr-FR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l’importance du préscolaire </a:t>
            </a:r>
            <a:r>
              <a:rPr lang="fr-F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dans le développement de l’enfant puis de l’individu adulte.</a:t>
            </a:r>
          </a:p>
          <a:p>
            <a:r>
              <a:rPr lang="fr-F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Les neurosciences:</a:t>
            </a:r>
          </a:p>
          <a:p>
            <a:pPr lvl="1"/>
            <a:r>
              <a:rPr lang="fr-F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les neurosciences cognitives (raisonnement, motricité, langage, mémoire..) et </a:t>
            </a:r>
          </a:p>
          <a:p>
            <a:pPr lvl="1"/>
            <a:r>
              <a:rPr lang="fr-F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les neurosciences affectives et sociales (les émotions). 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750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850106"/>
          </a:xfrm>
        </p:spPr>
        <p:txBody>
          <a:bodyPr>
            <a:normAutofit fontScale="90000"/>
          </a:bodyPr>
          <a:lstStyle/>
          <a:p>
            <a:pPr algn="ctr"/>
            <a:r>
              <a:rPr lang="fr-FR" sz="2800" dirty="0">
                <a:solidFill>
                  <a:srgbClr val="4F271C">
                    <a:satMod val="130000"/>
                  </a:srgbClr>
                </a:solidFill>
                <a:latin typeface="Times New Roman" pitchFamily="18" charset="0"/>
                <a:cs typeface="Times New Roman" pitchFamily="18" charset="0"/>
              </a:rPr>
              <a:t>Petite enfance, Préscolaire et Neurosciences</a:t>
            </a:r>
            <a:br>
              <a:rPr lang="fr-FR" sz="2800" dirty="0">
                <a:solidFill>
                  <a:srgbClr val="4F271C">
                    <a:satMod val="130000"/>
                  </a:srgb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fr-FR" sz="2800" dirty="0">
                <a:solidFill>
                  <a:srgbClr val="4F271C">
                    <a:satMod val="130000"/>
                  </a:srgbClr>
                </a:solidFill>
                <a:latin typeface="Times New Roman" pitchFamily="18" charset="0"/>
                <a:cs typeface="Times New Roman" pitchFamily="18" charset="0"/>
              </a:rPr>
              <a:t>1/3</a:t>
            </a:r>
            <a:endParaRPr lang="fr-F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43608" y="1196752"/>
            <a:ext cx="7890080" cy="5256584"/>
          </a:xfrm>
        </p:spPr>
        <p:txBody>
          <a:bodyPr>
            <a:normAutofit/>
          </a:bodyPr>
          <a:lstStyle/>
          <a:p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Dès la conception et tout au long de l’enfance, le réseau neuronal d’un être humain progresse au rythme stupéfiant de pratiquement </a:t>
            </a:r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millions de nouvelles liaisons par minute </a:t>
            </a:r>
          </a:p>
          <a:p>
            <a:pPr marL="82296" indent="0">
              <a:buNone/>
            </a:pP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xmlns="" id="{28315C9F-A0C6-22FB-C889-8805C078F2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2708920"/>
            <a:ext cx="7314016" cy="4293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8514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850106"/>
          </a:xfrm>
        </p:spPr>
        <p:txBody>
          <a:bodyPr>
            <a:noAutofit/>
          </a:bodyPr>
          <a:lstStyle/>
          <a:p>
            <a:pPr algn="ctr"/>
            <a:r>
              <a:rPr lang="fr-FR" sz="2800" dirty="0">
                <a:solidFill>
                  <a:srgbClr val="4F271C">
                    <a:satMod val="130000"/>
                  </a:srgbClr>
                </a:solidFill>
                <a:latin typeface="Times New Roman" pitchFamily="18" charset="0"/>
                <a:cs typeface="Times New Roman" pitchFamily="18" charset="0"/>
              </a:rPr>
              <a:t>Petite enfance, Préscolaire et Neurosciences</a:t>
            </a:r>
            <a:br>
              <a:rPr lang="fr-FR" sz="2800" dirty="0">
                <a:solidFill>
                  <a:srgbClr val="4F271C">
                    <a:satMod val="130000"/>
                  </a:srgb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fr-FR" sz="2800" dirty="0">
                <a:solidFill>
                  <a:srgbClr val="4F271C">
                    <a:satMod val="130000"/>
                  </a:srgbClr>
                </a:solidFill>
                <a:latin typeface="Times New Roman" pitchFamily="18" charset="0"/>
                <a:cs typeface="Times New Roman" pitchFamily="18" charset="0"/>
              </a:rPr>
              <a:t>1/3</a:t>
            </a:r>
            <a:endParaRPr lang="fr-F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43608" y="1196752"/>
            <a:ext cx="7890080" cy="5256584"/>
          </a:xfrm>
        </p:spPr>
        <p:txBody>
          <a:bodyPr>
            <a:normAutofit/>
          </a:bodyPr>
          <a:lstStyle/>
          <a:p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 développement de la petite enfance </a:t>
            </a: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conditionne l’évolution d’un individu 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et les investissements dans ce domaine sont éminemment rentables.</a:t>
            </a:r>
          </a:p>
          <a:p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2003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3FB2ADB-E834-27DE-14F5-56E80F82D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6DE257D9-65E1-2516-9A98-EE6FF91780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82296" indent="0">
              <a:buNone/>
            </a:pPr>
            <a:r>
              <a:rPr lang="fr-FR" sz="3200" dirty="0"/>
              <a:t>« </a:t>
            </a:r>
            <a:r>
              <a:rPr lang="fr-FR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dans des populations défavorisées lorsque l’</a:t>
            </a:r>
            <a:r>
              <a:rPr lang="fr-FR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 investit un dollar </a:t>
            </a:r>
            <a:r>
              <a:rPr lang="fr-FR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dans la formation des professionnels de l’enfance pour qu’ils développent les compétences socio émotionnelles de la petite enfance, </a:t>
            </a:r>
            <a:r>
              <a:rPr lang="fr-FR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  économise cent dollars</a:t>
            </a:r>
            <a:r>
              <a:rPr lang="fr-FR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à l’âge adulte en prévention des risques de </a:t>
            </a:r>
            <a:r>
              <a:rPr lang="fr-FR" sz="3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chômage</a:t>
            </a:r>
            <a:r>
              <a:rPr lang="fr-FR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fr-FR" sz="3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d’exclusion sociale</a:t>
            </a:r>
            <a:r>
              <a:rPr lang="fr-FR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de </a:t>
            </a:r>
            <a:r>
              <a:rPr lang="fr-FR" sz="3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délinquance </a:t>
            </a:r>
            <a:r>
              <a:rPr lang="fr-FR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et de tout type de </a:t>
            </a:r>
            <a:r>
              <a:rPr lang="fr-FR" sz="3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déviance</a:t>
            </a:r>
            <a:r>
              <a:rPr lang="fr-FR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»</a:t>
            </a:r>
            <a:r>
              <a:rPr lang="fr-F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82296" indent="0">
              <a:buNone/>
            </a:pPr>
            <a:endParaRPr lang="fr-FR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296" indent="0">
              <a:buNone/>
            </a:pPr>
            <a:r>
              <a:rPr lang="fr-F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d’après l’étude conjointe  publiée en 2007 par deux économistes : James </a:t>
            </a:r>
            <a:r>
              <a:rPr lang="fr-FR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Heckman</a:t>
            </a:r>
            <a:r>
              <a:rPr lang="fr-F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(prix Nobel 2000) et Dimitri </a:t>
            </a:r>
            <a:r>
              <a:rPr lang="fr-FR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Masterov</a:t>
            </a:r>
            <a:r>
              <a:rPr lang="fr-F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85435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r-FR" b="1" dirty="0">
                <a:latin typeface="Times New Roman"/>
                <a:ea typeface="Times New Roman"/>
              </a:rPr>
              <a:t>Le Préscolaire </a:t>
            </a:r>
            <a:r>
              <a:rPr lang="fr-FR" sz="3100" b="1" dirty="0">
                <a:latin typeface="Times New Roman"/>
                <a:ea typeface="Times New Roman"/>
              </a:rPr>
              <a:t>au Maroc</a:t>
            </a:r>
            <a:br>
              <a:rPr lang="fr-FR" sz="3100" b="1" dirty="0">
                <a:latin typeface="Times New Roman"/>
                <a:ea typeface="Times New Roman"/>
              </a:rPr>
            </a:br>
            <a:r>
              <a:rPr lang="fr-FR" sz="3100" b="1" dirty="0">
                <a:solidFill>
                  <a:srgbClr val="4F271C">
                    <a:satMod val="130000"/>
                  </a:srgbClr>
                </a:solidFill>
                <a:latin typeface="Times New Roman"/>
                <a:ea typeface="Times New Roman"/>
              </a:rPr>
              <a:t>Etat des lieux</a:t>
            </a:r>
            <a:endParaRPr lang="fr-FR" sz="31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115616" y="1700808"/>
            <a:ext cx="7818072" cy="4800600"/>
          </a:xfrm>
        </p:spPr>
        <p:txBody>
          <a:bodyPr>
            <a:normAutofit/>
          </a:bodyPr>
          <a:lstStyle/>
          <a:p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Grande disparité entre l’urbain et le rural, le traditionnel et le moderne, le public et le privé</a:t>
            </a:r>
          </a:p>
          <a:p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Les enfants les plus démunis ont nettement moins de chance d’accéder à des activités d’éveil que les enfants les plus aisés (16 % contre 58 %). </a:t>
            </a:r>
          </a:p>
          <a:p>
            <a:pPr>
              <a:defRPr/>
            </a:pPr>
            <a:r>
              <a:rPr lang="fr-FR" sz="24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Chances de réussite scolaire faibles chez les enfants  des zones défavorisées, d’où la remise en  question du </a:t>
            </a:r>
            <a:r>
              <a:rPr lang="fr-FR" sz="2400" b="1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principe d’égalité des chances</a:t>
            </a:r>
            <a:r>
              <a:rPr lang="fr-FR" sz="24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entre citoyens (Constitution).</a:t>
            </a:r>
            <a:endParaRPr lang="fr-F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2597885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fr-FR" sz="3900" b="1" dirty="0">
                <a:solidFill>
                  <a:srgbClr val="4F271C">
                    <a:satMod val="130000"/>
                  </a:srgbClr>
                </a:solidFill>
                <a:latin typeface="Times New Roman"/>
                <a:ea typeface="Times New Roman"/>
              </a:rPr>
              <a:t>Le Préscolaire </a:t>
            </a:r>
            <a:r>
              <a:rPr lang="fr-FR" sz="2800" b="1" dirty="0">
                <a:solidFill>
                  <a:srgbClr val="4F271C">
                    <a:satMod val="130000"/>
                  </a:srgbClr>
                </a:solidFill>
                <a:latin typeface="Times New Roman"/>
                <a:ea typeface="Times New Roman"/>
              </a:rPr>
              <a:t>au Maroc</a:t>
            </a:r>
            <a:br>
              <a:rPr lang="fr-FR" sz="2800" b="1" dirty="0">
                <a:solidFill>
                  <a:srgbClr val="4F271C">
                    <a:satMod val="130000"/>
                  </a:srgbClr>
                </a:solidFill>
                <a:latin typeface="Times New Roman"/>
                <a:ea typeface="Times New Roman"/>
              </a:rPr>
            </a:br>
            <a:r>
              <a:rPr lang="fr-FR" sz="2800" b="1" dirty="0">
                <a:solidFill>
                  <a:srgbClr val="4F271C">
                    <a:satMod val="130000"/>
                  </a:srgbClr>
                </a:solidFill>
                <a:latin typeface="Times New Roman"/>
                <a:ea typeface="Times New Roman"/>
              </a:rPr>
              <a:t>Etat des lieux</a:t>
            </a:r>
            <a:endParaRPr lang="fr-FR" sz="32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71600" y="1447800"/>
            <a:ext cx="7962088" cy="4800600"/>
          </a:xfrm>
        </p:spPr>
        <p:txBody>
          <a:bodyPr>
            <a:normAutofit lnSpcReduction="10000"/>
          </a:bodyPr>
          <a:lstStyle/>
          <a:p>
            <a:r>
              <a:rPr lang="fr-MC" sz="2400" dirty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Depuis la journée nationale sur le Préscolaire (Juin 2018), l’Etat marocain a élaboré et lancé le </a:t>
            </a:r>
            <a:r>
              <a:rPr lang="fr-MC" sz="2400" b="1" dirty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Programme national de généralisation du </a:t>
            </a:r>
            <a:r>
              <a:rPr lang="fr-MC" sz="2400" b="1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préscolaire à l’horizon 2027</a:t>
            </a:r>
            <a:endParaRPr lang="fr-MC" sz="2400" b="1" dirty="0">
              <a:solidFill>
                <a:srgbClr val="000000"/>
              </a:solidFill>
              <a:effectLst/>
              <a:latin typeface="Times New Roman"/>
              <a:ea typeface="Times New Roman"/>
            </a:endParaRPr>
          </a:p>
          <a:p>
            <a:r>
              <a:rPr lang="fr-MC" sz="24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C</a:t>
            </a:r>
            <a:r>
              <a:rPr lang="fr-MC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e </a:t>
            </a:r>
            <a:r>
              <a:rPr lang="fr-MC" sz="2400" dirty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programme avance bien, au moins du point de vue quantitatif ; taux de scolarisation en préscolaire:</a:t>
            </a:r>
          </a:p>
          <a:p>
            <a:pPr lvl="1"/>
            <a:r>
              <a:rPr lang="fr-MC" sz="2000" dirty="0">
                <a:solidFill>
                  <a:srgbClr val="000000"/>
                </a:solidFill>
                <a:latin typeface="Times New Roman"/>
              </a:rPr>
              <a:t>2017: 45,3%  (41,6% en milieu rural)</a:t>
            </a:r>
          </a:p>
          <a:p>
            <a:pPr lvl="1"/>
            <a:r>
              <a:rPr lang="fr-MC" sz="2000" dirty="0">
                <a:solidFill>
                  <a:srgbClr val="000000"/>
                </a:solidFill>
                <a:latin typeface="Times New Roman"/>
              </a:rPr>
              <a:t>2021: 72,5%  (66,3% en milieu rural</a:t>
            </a:r>
            <a:r>
              <a:rPr lang="fr-MC" sz="2000" dirty="0" smtClean="0">
                <a:solidFill>
                  <a:srgbClr val="000000"/>
                </a:solidFill>
                <a:latin typeface="Times New Roman"/>
              </a:rPr>
              <a:t>): moyenne nationale , dans certaines provinces les chiffres sont plus élevés</a:t>
            </a:r>
          </a:p>
          <a:p>
            <a:r>
              <a:rPr lang="fr-MC" sz="2200" dirty="0" smtClean="0">
                <a:solidFill>
                  <a:srgbClr val="000000"/>
                </a:solidFill>
                <a:latin typeface="Times New Roman"/>
              </a:rPr>
              <a:t>En Novembre 2022,  l’Etat a publié la </a:t>
            </a:r>
            <a:r>
              <a:rPr lang="fr-MC" sz="2200" b="1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feuille </a:t>
            </a:r>
            <a:r>
              <a:rPr lang="fr-MC" sz="2200" b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de route 2022-2026 </a:t>
            </a:r>
            <a:r>
              <a:rPr lang="fr-MC" sz="2200" b="1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fr-MC" sz="22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qu’il </a:t>
            </a:r>
            <a:r>
              <a:rPr lang="fr-MC" sz="22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a </a:t>
            </a:r>
            <a:r>
              <a:rPr lang="fr-MC" sz="22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élaborée et dans laquelle le </a:t>
            </a:r>
            <a:r>
              <a:rPr lang="fr-MC" sz="22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premier des 12 engagements de cette ‘’feuille de route’’ est ‘</a:t>
            </a:r>
            <a:r>
              <a:rPr lang="fr-MC" sz="2200" i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’le développement d’un préscolaire de qualité</a:t>
            </a:r>
            <a:r>
              <a:rPr lang="fr-MC" sz="2200" i="1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’’</a:t>
            </a:r>
            <a:r>
              <a:rPr lang="fr-MC" sz="22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, convaincu </a:t>
            </a:r>
            <a:r>
              <a:rPr lang="fr-MC" sz="22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que </a:t>
            </a:r>
            <a:r>
              <a:rPr lang="fr-MC" sz="2200" dirty="0">
                <a:solidFill>
                  <a:srgbClr val="000000"/>
                </a:solidFill>
                <a:latin typeface="Times New Roman"/>
                <a:ea typeface="Times New Roman"/>
              </a:rPr>
              <a:t>‘</a:t>
            </a:r>
            <a:r>
              <a:rPr lang="fr-MC" sz="2200" i="1" dirty="0">
                <a:solidFill>
                  <a:srgbClr val="000000"/>
                </a:solidFill>
                <a:latin typeface="Times New Roman"/>
                <a:ea typeface="Times New Roman"/>
              </a:rPr>
              <a:t>’Les élèves qui bénéficient d’un préscolaire de qualité ont une plus forte probabilité d’acquérir avec succès les apprentissages au cycle primaire’’</a:t>
            </a:r>
            <a:r>
              <a:rPr lang="fr-MC" sz="2200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endParaRPr lang="fr-FR" sz="2200" dirty="0">
              <a:latin typeface="Arial"/>
              <a:ea typeface="PMingLiU"/>
              <a:cs typeface="Times New Roman"/>
            </a:endParaRPr>
          </a:p>
          <a:p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4242560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sz="3900" b="1" dirty="0">
                <a:solidFill>
                  <a:srgbClr val="4F271C">
                    <a:satMod val="130000"/>
                  </a:srgbClr>
                </a:solidFill>
                <a:latin typeface="Times New Roman"/>
                <a:ea typeface="Times New Roman"/>
              </a:rPr>
              <a:t>Le Préscolaire </a:t>
            </a:r>
            <a:r>
              <a:rPr lang="fr-FR" sz="2800" b="1" dirty="0">
                <a:solidFill>
                  <a:srgbClr val="4F271C">
                    <a:satMod val="130000"/>
                  </a:srgbClr>
                </a:solidFill>
                <a:latin typeface="Times New Roman"/>
                <a:ea typeface="Times New Roman"/>
              </a:rPr>
              <a:t>au Maroc</a:t>
            </a:r>
            <a:br>
              <a:rPr lang="fr-FR" sz="2800" b="1" dirty="0">
                <a:solidFill>
                  <a:srgbClr val="4F271C">
                    <a:satMod val="130000"/>
                  </a:srgbClr>
                </a:solidFill>
                <a:latin typeface="Times New Roman"/>
                <a:ea typeface="Times New Roman"/>
              </a:rPr>
            </a:br>
            <a:r>
              <a:rPr lang="fr-FR" sz="2800" b="1" dirty="0">
                <a:solidFill>
                  <a:srgbClr val="4F271C">
                    <a:satMod val="130000"/>
                  </a:srgbClr>
                </a:solidFill>
                <a:latin typeface="Times New Roman"/>
                <a:ea typeface="Times New Roman"/>
              </a:rPr>
              <a:t>Etat des lieux</a:t>
            </a:r>
            <a:endParaRPr lang="fr-FR" sz="24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43608" y="1447800"/>
            <a:ext cx="7890080" cy="4800600"/>
          </a:xfrm>
        </p:spPr>
        <p:txBody>
          <a:bodyPr>
            <a:normAutofit lnSpcReduction="10000"/>
          </a:bodyPr>
          <a:lstStyle/>
          <a:p>
            <a:pPr indent="449580" algn="just"/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Difficultés en milieu rural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fr-MC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capacités et moyens limités des associations partenaires qui doivent faire face à l’enclavement et la forte pénurie de ressources humaines formées, manque de stabilité des éducatrices, insuffisance des places disponibles, moyens limités des parents pour acquérir les fournitures,….</a:t>
            </a:r>
          </a:p>
          <a:p>
            <a:pPr indent="449580" algn="just"/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C’est donc dans un souci de </a:t>
            </a:r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lutte contre les inégalités scolaires 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et de respect du principe </a:t>
            </a:r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d’égalité des chances 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entre citoyens (</a:t>
            </a:r>
            <a:r>
              <a:rPr 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tel que 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stipulé dans la Constitution), que le CDRT </a:t>
            </a:r>
            <a:r>
              <a:rPr 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contribue, depuis 2016, à 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</a:t>
            </a:r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promotion de l'accès à  une éducation préscolaire moderne et de qualité pour les enfants des zones vulnérables de la région de Marrakech 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fr-MC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49580" algn="just"/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24089198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re 1"/>
          <p:cNvSpPr>
            <a:spLocks noGrp="1"/>
          </p:cNvSpPr>
          <p:nvPr>
            <p:ph type="title"/>
          </p:nvPr>
        </p:nvSpPr>
        <p:spPr bwMode="auto">
          <a:xfrm>
            <a:off x="457200" y="571500"/>
            <a:ext cx="8229600" cy="1000125"/>
          </a:xfrm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  <a:normAutofit fontScale="90000"/>
          </a:bodyPr>
          <a:lstStyle/>
          <a:p>
            <a:pPr marL="365125" indent="-282575" algn="ctr"/>
            <a:r>
              <a:rPr lang="fr-FR" dirty="0">
                <a:solidFill>
                  <a:srgbClr val="4F271C">
                    <a:satMod val="130000"/>
                  </a:srgbClr>
                </a:solidFill>
              </a:rPr>
              <a:t>Réalisations sur le terrain </a:t>
            </a:r>
            <a:r>
              <a:rPr lang="fr-FR" dirty="0" smtClean="0">
                <a:solidFill>
                  <a:srgbClr val="4F271C">
                    <a:satMod val="130000"/>
                  </a:srgbClr>
                </a:solidFill>
              </a:rPr>
              <a:t/>
            </a:r>
            <a:br>
              <a:rPr lang="fr-FR" dirty="0" smtClean="0">
                <a:solidFill>
                  <a:srgbClr val="4F271C">
                    <a:satMod val="130000"/>
                  </a:srgbClr>
                </a:solidFill>
              </a:rPr>
            </a:br>
            <a:r>
              <a:rPr lang="fr-FR" altLang="fr-FR" sz="3600" b="1" dirty="0" smtClean="0">
                <a:effectLst/>
                <a:sym typeface="Wingdings" pitchFamily="2" charset="2"/>
              </a:rPr>
              <a:t>Action</a:t>
            </a:r>
            <a:r>
              <a:rPr lang="fr-FR" altLang="fr-FR" sz="2400" b="1" dirty="0" smtClean="0">
                <a:effectLst/>
                <a:sym typeface="Wingdings" pitchFamily="2" charset="2"/>
              </a:rPr>
              <a:t> </a:t>
            </a:r>
            <a:r>
              <a:rPr lang="fr-FR" altLang="fr-FR" sz="3600" b="1" dirty="0">
                <a:effectLst/>
                <a:sym typeface="Wingdings" pitchFamily="2" charset="2"/>
              </a:rPr>
              <a:t>à 3 niveaux</a:t>
            </a:r>
          </a:p>
        </p:txBody>
      </p:sp>
      <p:sp>
        <p:nvSpPr>
          <p:cNvPr id="17411" name="Espace réservé du contenu 2"/>
          <p:cNvSpPr>
            <a:spLocks noGrp="1"/>
          </p:cNvSpPr>
          <p:nvPr>
            <p:ph idx="1"/>
          </p:nvPr>
        </p:nvSpPr>
        <p:spPr>
          <a:xfrm>
            <a:off x="755576" y="1628800"/>
            <a:ext cx="7891462" cy="4533900"/>
          </a:xfrm>
        </p:spPr>
        <p:txBody>
          <a:bodyPr>
            <a:normAutofit fontScale="77500" lnSpcReduction="20000"/>
          </a:bodyPr>
          <a:lstStyle/>
          <a:p>
            <a:pPr marL="457200" lvl="1" indent="-457200">
              <a:buFont typeface="Wingdings" pitchFamily="2" charset="2"/>
              <a:buChar char="Ø"/>
            </a:pPr>
            <a:r>
              <a:rPr lang="fr-FR" altLang="fr-FR" sz="32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itchFamily="2" charset="2"/>
              </a:rPr>
              <a:t>Contribution à la </a:t>
            </a:r>
            <a:r>
              <a:rPr lang="fr-FR" altLang="fr-FR" sz="3200" b="1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itchFamily="2" charset="2"/>
              </a:rPr>
              <a:t>création  d’unités de préscolaire </a:t>
            </a:r>
            <a:r>
              <a:rPr lang="fr-FR" altLang="fr-FR" sz="32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itchFamily="2" charset="2"/>
              </a:rPr>
              <a:t>en milieu rural et leur équipement en mobilier adapté et matériel pédagogique de qualité </a:t>
            </a:r>
            <a:r>
              <a:rPr lang="fr-FR" altLang="fr-FR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itchFamily="2" charset="2"/>
              </a:rPr>
              <a:t>(livres, jeux éducatifs, jouets)</a:t>
            </a:r>
          </a:p>
          <a:p>
            <a:pPr marL="0" lvl="1" indent="0">
              <a:buNone/>
            </a:pPr>
            <a:endParaRPr lang="fr-FR" altLang="fr-FR" sz="1500" dirty="0">
              <a:latin typeface="Times New Roman" panose="02020603050405020304" pitchFamily="18" charset="0"/>
              <a:cs typeface="Times New Roman" panose="02020603050405020304" pitchFamily="18" charset="0"/>
              <a:sym typeface="Wingdings" pitchFamily="2" charset="2"/>
            </a:endParaRPr>
          </a:p>
          <a:p>
            <a:pPr marL="457200" lvl="1" indent="-457200">
              <a:buFont typeface="Wingdings" pitchFamily="2" charset="2"/>
              <a:buChar char="Ø"/>
            </a:pPr>
            <a:r>
              <a:rPr lang="fr-FR" altLang="fr-FR" sz="3200" b="1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itchFamily="2" charset="2"/>
              </a:rPr>
              <a:t>Formation des éducatrices/</a:t>
            </a:r>
            <a:r>
              <a:rPr lang="fr-FR" altLang="fr-FR" sz="32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Wingdings" pitchFamily="2" charset="2"/>
              </a:rPr>
              <a:t>teurs</a:t>
            </a:r>
            <a:r>
              <a:rPr lang="fr-FR" altLang="fr-FR" sz="3200" b="1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itchFamily="2" charset="2"/>
              </a:rPr>
              <a:t> </a:t>
            </a:r>
            <a:r>
              <a:rPr lang="fr-FR" altLang="fr-F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pour une pratique moderne de ce métier et garantir ainsi un bon encadrement des petits enfants</a:t>
            </a:r>
            <a:r>
              <a:rPr lang="fr-FR" altLang="fr-FR" sz="32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itchFamily="2" charset="2"/>
              </a:rPr>
              <a:t> </a:t>
            </a:r>
          </a:p>
          <a:p>
            <a:pPr marL="457200" lvl="1" indent="-457200">
              <a:buFont typeface="Wingdings" pitchFamily="2" charset="2"/>
              <a:buChar char="Ø"/>
            </a:pPr>
            <a:endParaRPr lang="fr-FR" altLang="fr-FR" sz="1500" dirty="0">
              <a:latin typeface="Times New Roman" panose="02020603050405020304" pitchFamily="18" charset="0"/>
              <a:cs typeface="Times New Roman" panose="02020603050405020304" pitchFamily="18" charset="0"/>
              <a:sym typeface="Wingdings" pitchFamily="2" charset="2"/>
            </a:endParaRPr>
          </a:p>
          <a:p>
            <a:pPr marL="457200" lvl="1" indent="-457200">
              <a:buFont typeface="Wingdings" pitchFamily="2" charset="2"/>
              <a:buChar char="Ø"/>
            </a:pPr>
            <a:r>
              <a:rPr lang="fr-FR" altLang="fr-FR" sz="32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itchFamily="2" charset="2"/>
              </a:rPr>
              <a:t>Actions au </a:t>
            </a:r>
            <a:r>
              <a:rPr lang="fr-FR" altLang="fr-FR" sz="3200" b="1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itchFamily="2" charset="2"/>
              </a:rPr>
              <a:t>niveau des parents</a:t>
            </a:r>
            <a:r>
              <a:rPr lang="fr-FR" altLang="fr-FR" sz="32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itchFamily="2" charset="2"/>
              </a:rPr>
              <a:t>: Sensibilisation à l’importance du PS et les informer sur la nécessité de stimuler leurs enfants et d’interagir avec eux, les inciter à prendre part à leur éducation (classe, maison)</a:t>
            </a:r>
          </a:p>
          <a:p>
            <a:pPr marL="457200" lvl="1" indent="-457200">
              <a:buFont typeface="Wingdings" pitchFamily="2" charset="2"/>
              <a:buChar char="Ø"/>
            </a:pPr>
            <a:endParaRPr lang="fr-FR" altLang="fr-FR" sz="3200" dirty="0">
              <a:sym typeface="Wingdings" pitchFamily="2" charset="2"/>
            </a:endParaRPr>
          </a:p>
          <a:p>
            <a:endParaRPr lang="fr-FR" altLang="fr-FR" dirty="0">
              <a:sym typeface="Wingdings" pitchFamily="2" charset="2"/>
            </a:endParaRPr>
          </a:p>
          <a:p>
            <a:pPr eaLnBrk="1" hangingPunct="1"/>
            <a:endParaRPr lang="en-US" altLang="fr-FR" dirty="0"/>
          </a:p>
        </p:txBody>
      </p:sp>
    </p:spTree>
    <p:extLst>
      <p:ext uri="{BB962C8B-B14F-4D97-AF65-F5344CB8AC3E}">
        <p14:creationId xmlns:p14="http://schemas.microsoft.com/office/powerpoint/2010/main" val="11621757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900"/>
          </a:xfrm>
        </p:spPr>
        <p:txBody>
          <a:bodyPr/>
          <a:lstStyle/>
          <a:p>
            <a:pPr algn="ctr">
              <a:defRPr/>
            </a:pPr>
            <a:r>
              <a:rPr lang="fr-FR" sz="3600" b="1" dirty="0"/>
              <a:t>Les </a:t>
            </a:r>
            <a:r>
              <a:rPr lang="fr-FR" sz="3600" b="1" dirty="0" smtClean="0"/>
              <a:t>créations</a:t>
            </a:r>
            <a:endParaRPr lang="fr-FR" sz="2700" dirty="0"/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900113" y="1196975"/>
            <a:ext cx="7786687" cy="5327650"/>
          </a:xfrm>
        </p:spPr>
        <p:txBody>
          <a:bodyPr>
            <a:normAutofit fontScale="25000" lnSpcReduction="20000"/>
          </a:bodyPr>
          <a:lstStyle/>
          <a:p>
            <a:pPr marL="0" indent="0" algn="just">
              <a:lnSpc>
                <a:spcPct val="115000"/>
              </a:lnSpc>
              <a:spcAft>
                <a:spcPts val="1000"/>
              </a:spcAft>
              <a:buFont typeface="Wingdings 2" pitchFamily="18" charset="2"/>
              <a:buNone/>
              <a:defRPr/>
            </a:pPr>
            <a:r>
              <a:rPr lang="fr-FR" sz="4000" b="1" dirty="0">
                <a:latin typeface="Lucida Bright"/>
                <a:ea typeface="Calibri"/>
                <a:cs typeface="Arial"/>
              </a:rPr>
              <a:t>    </a:t>
            </a:r>
            <a:r>
              <a:rPr lang="fr-FR" sz="5500" b="1" dirty="0">
                <a:ea typeface="Calibri"/>
                <a:cs typeface="Arial"/>
              </a:rPr>
              <a:t>10 classes de préscolaire</a:t>
            </a:r>
            <a:r>
              <a:rPr lang="fr-FR" sz="5500" dirty="0">
                <a:ea typeface="Calibri"/>
                <a:cs typeface="Arial"/>
              </a:rPr>
              <a:t> ont été créées/équipées dans les villages suivants:</a:t>
            </a:r>
          </a:p>
          <a:p>
            <a:pPr marL="82550" indent="0" algn="just">
              <a:lnSpc>
                <a:spcPct val="170000"/>
              </a:lnSpc>
              <a:buFont typeface="Wingdings 2" pitchFamily="18" charset="2"/>
              <a:buNone/>
              <a:defRPr/>
            </a:pPr>
            <a:r>
              <a:rPr lang="fr-FR" sz="72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1. Douar </a:t>
            </a:r>
            <a:r>
              <a:rPr lang="fr-FR" sz="7200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Mriouate</a:t>
            </a:r>
            <a:r>
              <a:rPr lang="fr-FR" sz="72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, commune rurale de </a:t>
            </a:r>
            <a:r>
              <a:rPr lang="fr-FR" sz="7200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Tighdouine</a:t>
            </a:r>
            <a:r>
              <a:rPr lang="fr-FR" sz="72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, Province </a:t>
            </a:r>
            <a:r>
              <a:rPr lang="fr-FR" sz="7200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Alhaouz</a:t>
            </a:r>
            <a:endParaRPr lang="fr-FR" sz="72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marL="82550" indent="0" algn="just">
              <a:lnSpc>
                <a:spcPct val="170000"/>
              </a:lnSpc>
              <a:buFont typeface="Wingdings 2" pitchFamily="18" charset="2"/>
              <a:buNone/>
              <a:defRPr/>
            </a:pPr>
            <a:r>
              <a:rPr lang="fr-FR" sz="72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2.Douar Ait Bouali, CR </a:t>
            </a:r>
            <a:r>
              <a:rPr lang="fr-FR" sz="7200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Tidili</a:t>
            </a:r>
            <a:r>
              <a:rPr lang="fr-FR" sz="72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fr-FR" sz="7200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Mesfioua</a:t>
            </a:r>
            <a:r>
              <a:rPr lang="fr-FR" sz="72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, Province </a:t>
            </a:r>
            <a:r>
              <a:rPr lang="fr-FR" sz="7200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Alhaouz</a:t>
            </a:r>
            <a:endParaRPr lang="fr-FR" sz="72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marL="82550" indent="0" algn="just">
              <a:lnSpc>
                <a:spcPct val="170000"/>
              </a:lnSpc>
              <a:buFont typeface="Wingdings 2" pitchFamily="18" charset="2"/>
              <a:buNone/>
              <a:defRPr/>
            </a:pPr>
            <a:r>
              <a:rPr lang="fr-FR" sz="72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3.Douar </a:t>
            </a:r>
            <a:r>
              <a:rPr lang="fr-FR" sz="7200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Sehib</a:t>
            </a:r>
            <a:r>
              <a:rPr lang="fr-FR" sz="72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, CR </a:t>
            </a:r>
            <a:r>
              <a:rPr lang="fr-FR" sz="7200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Tamesloht</a:t>
            </a:r>
            <a:r>
              <a:rPr lang="fr-FR" sz="72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, Province </a:t>
            </a:r>
            <a:r>
              <a:rPr lang="fr-FR" sz="7200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Alhaouz</a:t>
            </a:r>
            <a:endParaRPr lang="fr-FR" sz="72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marL="82550" indent="0" algn="just">
              <a:lnSpc>
                <a:spcPct val="170000"/>
              </a:lnSpc>
              <a:buFont typeface="Wingdings 2" pitchFamily="18" charset="2"/>
              <a:buNone/>
              <a:defRPr/>
            </a:pPr>
            <a:r>
              <a:rPr lang="fr-FR" sz="72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4.Douar </a:t>
            </a:r>
            <a:r>
              <a:rPr lang="fr-FR" sz="7200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Tizguine</a:t>
            </a:r>
            <a:r>
              <a:rPr lang="fr-FR" sz="72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, CR </a:t>
            </a:r>
            <a:r>
              <a:rPr lang="fr-FR" sz="7200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Tizguine</a:t>
            </a:r>
            <a:r>
              <a:rPr lang="fr-FR" sz="72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, Province </a:t>
            </a:r>
            <a:r>
              <a:rPr lang="fr-FR" sz="7200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Alhaouz</a:t>
            </a:r>
            <a:endParaRPr lang="fr-FR" sz="72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marL="82550" indent="0" algn="just">
              <a:lnSpc>
                <a:spcPct val="170000"/>
              </a:lnSpc>
              <a:buFont typeface="Wingdings 2" pitchFamily="18" charset="2"/>
              <a:buNone/>
              <a:defRPr/>
            </a:pPr>
            <a:r>
              <a:rPr lang="fr-FR" sz="72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5.Douar </a:t>
            </a:r>
            <a:r>
              <a:rPr lang="fr-FR" sz="7200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Lamhamid</a:t>
            </a:r>
            <a:r>
              <a:rPr lang="fr-FR" sz="72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, CR Sidi </a:t>
            </a:r>
            <a:r>
              <a:rPr lang="fr-FR" sz="7200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Badhaj</a:t>
            </a:r>
            <a:r>
              <a:rPr lang="fr-FR" sz="72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, Province </a:t>
            </a:r>
            <a:r>
              <a:rPr lang="fr-FR" sz="7200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Alhaouz</a:t>
            </a:r>
            <a:endParaRPr lang="fr-FR" sz="72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marL="82550" indent="0" algn="just">
              <a:lnSpc>
                <a:spcPct val="170000"/>
              </a:lnSpc>
              <a:buFont typeface="Wingdings 2" pitchFamily="18" charset="2"/>
              <a:buNone/>
              <a:defRPr/>
            </a:pPr>
            <a:r>
              <a:rPr lang="fr-FR" sz="72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6.Douar </a:t>
            </a:r>
            <a:r>
              <a:rPr lang="fr-FR" sz="7200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Nmirate</a:t>
            </a:r>
            <a:r>
              <a:rPr lang="fr-FR" sz="72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, CR </a:t>
            </a:r>
            <a:r>
              <a:rPr lang="fr-FR" sz="7200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Ouargui</a:t>
            </a:r>
            <a:r>
              <a:rPr lang="fr-FR" sz="72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, Province </a:t>
            </a:r>
            <a:r>
              <a:rPr lang="fr-FR" sz="7200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Kelaa</a:t>
            </a:r>
            <a:r>
              <a:rPr lang="fr-FR" sz="72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fr-FR" sz="7200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Sraghna</a:t>
            </a:r>
            <a:endParaRPr lang="fr-FR" sz="72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marL="82550" indent="0" algn="just">
              <a:lnSpc>
                <a:spcPct val="170000"/>
              </a:lnSpc>
              <a:buFont typeface="Wingdings 2" pitchFamily="18" charset="2"/>
              <a:buNone/>
              <a:defRPr/>
            </a:pPr>
            <a:r>
              <a:rPr lang="fr-FR" sz="72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7.Douar </a:t>
            </a:r>
            <a:r>
              <a:rPr lang="fr-FR" sz="7200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Oulad</a:t>
            </a:r>
            <a:r>
              <a:rPr lang="fr-FR" sz="72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Mansour, CR Sidi Mansour, Province </a:t>
            </a:r>
            <a:r>
              <a:rPr lang="fr-FR" sz="7200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Rhamna</a:t>
            </a:r>
            <a:endParaRPr lang="fr-FR" sz="72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marL="82550" indent="0" algn="just">
              <a:lnSpc>
                <a:spcPct val="170000"/>
              </a:lnSpc>
              <a:buFont typeface="Wingdings 2" pitchFamily="18" charset="2"/>
              <a:buNone/>
              <a:defRPr/>
            </a:pPr>
            <a:r>
              <a:rPr lang="fr-FR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8.Douar </a:t>
            </a:r>
            <a:r>
              <a:rPr lang="fr-FR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Iguer</a:t>
            </a:r>
            <a:r>
              <a:rPr lang="fr-FR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–n-</a:t>
            </a:r>
            <a:r>
              <a:rPr lang="fr-FR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Oumaad</a:t>
            </a:r>
            <a:r>
              <a:rPr lang="fr-FR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CR</a:t>
            </a:r>
            <a:r>
              <a:rPr lang="fr-FR" sz="7200" dirty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Moulay Brahim,  </a:t>
            </a:r>
            <a:r>
              <a:rPr lang="fr-FR" sz="7200" dirty="0" err="1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Alhaouz</a:t>
            </a:r>
            <a:endParaRPr lang="fr-FR" sz="7200" dirty="0">
              <a:solidFill>
                <a:prstClr val="black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marL="57150" indent="0" algn="just">
              <a:lnSpc>
                <a:spcPct val="170000"/>
              </a:lnSpc>
              <a:buFont typeface="Wingdings 2" pitchFamily="18" charset="2"/>
              <a:buNone/>
              <a:defRPr/>
            </a:pPr>
            <a:r>
              <a:rPr lang="fr-FR" sz="7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9. Douar </a:t>
            </a:r>
            <a:r>
              <a:rPr lang="fr-FR" sz="7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Alouarg</a:t>
            </a:r>
            <a:r>
              <a:rPr lang="fr-FR" sz="7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CR </a:t>
            </a:r>
            <a:r>
              <a:rPr lang="fr-FR" sz="7200" dirty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Moulay Brahim,  </a:t>
            </a:r>
            <a:r>
              <a:rPr lang="fr-FR" sz="7200" dirty="0" err="1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Alhaouz</a:t>
            </a:r>
            <a:endParaRPr lang="fr-FR" sz="7200" dirty="0">
              <a:solidFill>
                <a:prstClr val="black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marL="57150" indent="0" algn="just">
              <a:lnSpc>
                <a:spcPct val="170000"/>
              </a:lnSpc>
              <a:buFont typeface="Wingdings 2" pitchFamily="18" charset="2"/>
              <a:buNone/>
              <a:defRPr/>
            </a:pPr>
            <a:r>
              <a:rPr lang="fr-FR" sz="7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10. Douar </a:t>
            </a:r>
            <a:r>
              <a:rPr lang="fr-FR" sz="7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Tichki</a:t>
            </a:r>
            <a:r>
              <a:rPr lang="fr-FR" sz="7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Ait </a:t>
            </a:r>
            <a:r>
              <a:rPr lang="fr-FR" sz="7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Inzal</a:t>
            </a:r>
            <a:r>
              <a:rPr lang="fr-FR" sz="7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7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Eljabal</a:t>
            </a:r>
            <a:r>
              <a:rPr lang="fr-FR" sz="7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CR </a:t>
            </a:r>
            <a:r>
              <a:rPr lang="fr-FR" sz="7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Tighdouine</a:t>
            </a:r>
            <a:r>
              <a:rPr lang="fr-FR" sz="7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Province </a:t>
            </a:r>
            <a:r>
              <a:rPr lang="fr-FR" sz="7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ALHaouz</a:t>
            </a:r>
            <a:r>
              <a:rPr lang="fr-FR" sz="7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fr-FR" sz="7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83705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fr-FR" dirty="0"/>
              <a:t>           </a:t>
            </a:r>
            <a:r>
              <a:rPr lang="fr-FR" sz="4000" dirty="0"/>
              <a:t>Douar </a:t>
            </a:r>
            <a:r>
              <a:rPr lang="fr-FR" sz="4000" dirty="0" err="1"/>
              <a:t>Mriouate</a:t>
            </a:r>
            <a:r>
              <a:rPr lang="fr-FR" dirty="0"/>
              <a:t/>
            </a:r>
            <a:br>
              <a:rPr lang="fr-FR" dirty="0"/>
            </a:br>
            <a:r>
              <a:rPr lang="fr-FR" dirty="0"/>
              <a:t>            </a:t>
            </a:r>
            <a:r>
              <a:rPr lang="fr-FR" sz="2700" dirty="0"/>
              <a:t>CR </a:t>
            </a:r>
            <a:r>
              <a:rPr lang="fr-FR" sz="2700" dirty="0" err="1"/>
              <a:t>Tighdouine</a:t>
            </a:r>
            <a:r>
              <a:rPr lang="fr-FR" sz="2700" dirty="0"/>
              <a:t> - </a:t>
            </a:r>
            <a:r>
              <a:rPr lang="fr-FR" sz="2700" dirty="0" err="1"/>
              <a:t>Alhaouz</a:t>
            </a:r>
            <a:endParaRPr lang="fr-FR" sz="27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423988"/>
            <a:ext cx="8229600" cy="4702175"/>
          </a:xfrm>
        </p:spPr>
        <p:txBody>
          <a:bodyPr/>
          <a:lstStyle/>
          <a:p>
            <a:pPr marL="0" indent="0" algn="ctr">
              <a:buFont typeface="Wingdings 2" pitchFamily="18" charset="2"/>
              <a:buNone/>
              <a:defRPr/>
            </a:pPr>
            <a:r>
              <a:rPr lang="fr-FR" dirty="0"/>
              <a:t>  Evolution du projet</a:t>
            </a:r>
          </a:p>
          <a:p>
            <a:pPr>
              <a:defRPr/>
            </a:pPr>
            <a:endParaRPr lang="fr-FR" dirty="0"/>
          </a:p>
        </p:txBody>
      </p:sp>
      <p:pic>
        <p:nvPicPr>
          <p:cNvPr id="2048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2027238"/>
            <a:ext cx="3176588" cy="2160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5" name="Picture 3" descr="C:\Users\user\Documents\MRIWAT\Chantier Famille de France_ Centre asso\PHOTOS\DSCN579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9163" y="2038350"/>
            <a:ext cx="3252787" cy="215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6" name="Picture 2" descr="C:\Users\user\Documents\MRIWAT\Chantier Assafou Juin 2015\DSC_000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463" y="4356100"/>
            <a:ext cx="3241675" cy="216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7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9163" y="4365625"/>
            <a:ext cx="3252787" cy="215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904469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C:\Users\mokhl\OneDrive\Bureau\Préparatifs Exposé\PHOTOS\DSC_0010 (Petit)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59632" y="1124744"/>
            <a:ext cx="7451090" cy="4968552"/>
          </a:xfrm>
          <a:noFill/>
        </p:spPr>
      </p:pic>
    </p:spTree>
    <p:extLst>
      <p:ext uri="{BB962C8B-B14F-4D97-AF65-F5344CB8AC3E}">
        <p14:creationId xmlns:p14="http://schemas.microsoft.com/office/powerpoint/2010/main" val="28838155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1143000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fr-FR" dirty="0"/>
              <a:t>Douar </a:t>
            </a:r>
            <a:r>
              <a:rPr lang="fr-FR" dirty="0" err="1"/>
              <a:t>Mriouate</a:t>
            </a:r>
            <a:r>
              <a:rPr lang="fr-FR" dirty="0"/>
              <a:t/>
            </a:r>
            <a:br>
              <a:rPr lang="fr-FR" dirty="0"/>
            </a:br>
            <a:r>
              <a:rPr lang="fr-FR" sz="2700" dirty="0"/>
              <a:t>CR </a:t>
            </a:r>
            <a:r>
              <a:rPr lang="fr-FR" sz="2700" dirty="0" err="1"/>
              <a:t>Tighdouine</a:t>
            </a:r>
            <a:r>
              <a:rPr lang="fr-FR" sz="2700" dirty="0"/>
              <a:t> - </a:t>
            </a:r>
            <a:r>
              <a:rPr lang="fr-FR" sz="2700" dirty="0" err="1"/>
              <a:t>Alhaouz</a:t>
            </a:r>
            <a:endParaRPr lang="fr-FR" sz="2700" dirty="0"/>
          </a:p>
        </p:txBody>
      </p:sp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117" y="1412776"/>
            <a:ext cx="4105275" cy="2733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532" name="Picture 5" descr="D:\CDRT\aaaPROJETS en COURS\! Préscolaire\!ILLIS 1 Mriwat\PHOTOS\Sélection Mriouat\IMG-20161129-WA003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9716" y="4320959"/>
            <a:ext cx="3814763" cy="2519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3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7" y="4253891"/>
            <a:ext cx="3781425" cy="252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C:\Users\mokhl\OneDrive\Bureau\Préparatifs Exposé\PHOTOS\DSC_0166 (Petit)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32040" y="1685825"/>
            <a:ext cx="3690938" cy="24606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441417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778098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fr-FR" sz="2400" b="1" dirty="0"/>
              <a:t>Programme de formation des Educatrices/</a:t>
            </a:r>
            <a:r>
              <a:rPr lang="fr-FR" sz="2400" b="1" dirty="0" err="1"/>
              <a:t>teurs</a:t>
            </a:r>
            <a:endParaRPr lang="fr-FR" sz="2400" b="1" dirty="0"/>
          </a:p>
        </p:txBody>
      </p:sp>
      <p:sp>
        <p:nvSpPr>
          <p:cNvPr id="23555" name="Espace réservé du contenu 4"/>
          <p:cNvSpPr>
            <a:spLocks noGrp="1"/>
          </p:cNvSpPr>
          <p:nvPr>
            <p:ph idx="1"/>
          </p:nvPr>
        </p:nvSpPr>
        <p:spPr>
          <a:xfrm>
            <a:off x="755576" y="1124744"/>
            <a:ext cx="7632848" cy="5328592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fr-FR" altLang="fr-FR" sz="2000" dirty="0"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Les éducatrices/</a:t>
            </a:r>
            <a:r>
              <a:rPr lang="fr-FR" altLang="fr-FR" sz="2000" dirty="0" err="1"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teurs</a:t>
            </a:r>
            <a:r>
              <a:rPr lang="fr-FR" altLang="fr-FR" sz="2000" dirty="0"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 en milieu rural sont souvent des jeunes diplômés au chômage vivant dans le village ou dans les voisinages: beaucoup de volonté mais pas de vraie formation à ce métier</a:t>
            </a:r>
          </a:p>
          <a:p>
            <a:pPr>
              <a:defRPr/>
            </a:pPr>
            <a:r>
              <a:rPr lang="fr-FR" altLang="fr-FR" sz="2000" b="1" dirty="0" smtClean="0"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Objectif </a:t>
            </a:r>
            <a:r>
              <a:rPr lang="fr-FR" altLang="fr-FR" sz="2000" b="1" dirty="0"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du </a:t>
            </a:r>
            <a:r>
              <a:rPr lang="fr-FR" altLang="fr-FR" sz="2000" b="1" dirty="0" smtClean="0"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programme: r</a:t>
            </a:r>
            <a:r>
              <a:rPr lang="fr-F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endre </a:t>
            </a: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l’éducatrice/</a:t>
            </a:r>
            <a:r>
              <a:rPr lang="fr-F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teur</a:t>
            </a: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capable d’assurer</a:t>
            </a:r>
            <a:r>
              <a:rPr lang="fr-F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lvl="1">
              <a:lnSpc>
                <a:spcPct val="120000"/>
              </a:lnSpc>
              <a:buClr>
                <a:srgbClr val="3891A7"/>
              </a:buClr>
              <a:defRPr/>
            </a:pPr>
            <a:r>
              <a:rPr lang="fr-FR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l’accueil et l’accompagnement du jeune enfant et de sa famille</a:t>
            </a:r>
          </a:p>
          <a:p>
            <a:pPr lvl="1">
              <a:lnSpc>
                <a:spcPct val="120000"/>
              </a:lnSpc>
              <a:buClr>
                <a:srgbClr val="3891A7"/>
              </a:buClr>
              <a:defRPr/>
            </a:pPr>
            <a:r>
              <a:rPr lang="fr-FR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l’Organisation de l’espace de travail</a:t>
            </a:r>
          </a:p>
          <a:p>
            <a:pPr lvl="1">
              <a:lnSpc>
                <a:spcPct val="120000"/>
              </a:lnSpc>
              <a:buClr>
                <a:srgbClr val="3891A7"/>
              </a:buClr>
              <a:defRPr/>
            </a:pPr>
            <a:r>
              <a:rPr lang="fr-FR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 Développement de projets éducatifs pour les enfants d'âge préscolaire</a:t>
            </a:r>
          </a:p>
          <a:p>
            <a:pPr lvl="1">
              <a:lnSpc>
                <a:spcPct val="120000"/>
              </a:lnSpc>
              <a:buClr>
                <a:srgbClr val="3891A7"/>
              </a:buClr>
              <a:defRPr/>
            </a:pPr>
            <a:r>
              <a:rPr lang="fr-FR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 Planification et l’organisation des activités éducatives</a:t>
            </a:r>
          </a:p>
          <a:p>
            <a:pPr lvl="1">
              <a:lnSpc>
                <a:spcPct val="120000"/>
              </a:lnSpc>
              <a:buClr>
                <a:srgbClr val="3891A7"/>
              </a:buClr>
              <a:defRPr/>
            </a:pPr>
            <a:r>
              <a:rPr lang="fr-FR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 Mise en œuvre d'activités éducatives pour les jeunes enfants</a:t>
            </a:r>
          </a:p>
          <a:p>
            <a:pPr lvl="1">
              <a:lnSpc>
                <a:spcPct val="120000"/>
              </a:lnSpc>
              <a:buClr>
                <a:srgbClr val="3891A7"/>
              </a:buClr>
              <a:defRPr/>
            </a:pPr>
            <a:r>
              <a:rPr lang="fr-FR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 Gestion de la classe</a:t>
            </a:r>
          </a:p>
          <a:p>
            <a:pPr lvl="1">
              <a:lnSpc>
                <a:spcPct val="120000"/>
              </a:lnSpc>
              <a:buClr>
                <a:srgbClr val="3891A7"/>
              </a:buClr>
              <a:defRPr/>
            </a:pPr>
            <a:r>
              <a:rPr lang="fr-FR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 Communication professionnelle</a:t>
            </a:r>
          </a:p>
          <a:p>
            <a:pPr lvl="1">
              <a:lnSpc>
                <a:spcPct val="120000"/>
              </a:lnSpc>
              <a:buClr>
                <a:srgbClr val="3891A7"/>
              </a:buClr>
              <a:defRPr/>
            </a:pPr>
            <a:r>
              <a:rPr lang="fr-FR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l’Évaluation </a:t>
            </a:r>
            <a:r>
              <a:rPr lang="fr-FR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 l'apprentissage chez les enfants.</a:t>
            </a:r>
          </a:p>
          <a:p>
            <a:pPr lvl="1">
              <a:defRPr/>
            </a:pPr>
            <a:endParaRPr lang="fr-FR" altLang="fr-FR" sz="2400" b="1" dirty="0" smtClean="0">
              <a:latin typeface="Times New Roman" panose="02020603050405020304" pitchFamily="18" charset="0"/>
              <a:ea typeface="Calibri" pitchFamily="34" charset="0"/>
              <a:cs typeface="Times New Roman" panose="02020603050405020304" pitchFamily="18" charset="0"/>
            </a:endParaRPr>
          </a:p>
          <a:p>
            <a:pPr marL="402336" lvl="1" indent="0">
              <a:buNone/>
              <a:defRPr/>
            </a:pPr>
            <a:endParaRPr lang="fr-FR" altLang="fr-FR" sz="2400" dirty="0">
              <a:latin typeface="Times New Roman" panose="02020603050405020304" pitchFamily="18" charset="0"/>
              <a:ea typeface="Calibri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91299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Image 1" descr="C:\Users\lenovo\Desktop\Brochure Préscolaire CDRT ILLIS\Préparatifs\educatrice 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4163" y="804863"/>
            <a:ext cx="6035675" cy="524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079017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277F3383-C295-5868-40A8-7F4B193E66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850106"/>
          </a:xfrm>
        </p:spPr>
        <p:txBody>
          <a:bodyPr>
            <a:normAutofit fontScale="90000"/>
          </a:bodyPr>
          <a:lstStyle/>
          <a:p>
            <a:pPr algn="ctr"/>
            <a:r>
              <a:rPr lang="fr-FR" sz="4000" b="1" dirty="0">
                <a:solidFill>
                  <a:prstClr val="black"/>
                </a:solidFill>
                <a:latin typeface="Times New Roman"/>
                <a:ea typeface="Times New Roman"/>
              </a:rPr>
              <a:t>Le projet actuel</a:t>
            </a:r>
            <a:r>
              <a:rPr lang="fr-FR" sz="4400" b="1" dirty="0">
                <a:solidFill>
                  <a:prstClr val="black"/>
                </a:solidFill>
                <a:latin typeface="Times New Roman"/>
                <a:ea typeface="Times New Roman"/>
              </a:rPr>
              <a:t/>
            </a:r>
            <a:br>
              <a:rPr lang="fr-FR" sz="4400" b="1" dirty="0">
                <a:solidFill>
                  <a:prstClr val="black"/>
                </a:solidFill>
                <a:latin typeface="Times New Roman"/>
                <a:ea typeface="Times New Roman"/>
              </a:rPr>
            </a:br>
            <a:r>
              <a:rPr lang="fr-FR" sz="2700" b="1" dirty="0">
                <a:solidFill>
                  <a:prstClr val="black"/>
                </a:solidFill>
                <a:latin typeface="Times New Roman"/>
                <a:ea typeface="Times New Roman"/>
              </a:rPr>
              <a:t>soutenu par la Principauté de Monaco</a:t>
            </a:r>
            <a:endParaRPr lang="fr-FR" sz="2700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FF316103-DC3F-1164-5857-B78389965C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9592" y="1484784"/>
            <a:ext cx="8034096" cy="5805264"/>
          </a:xfrm>
        </p:spPr>
        <p:txBody>
          <a:bodyPr>
            <a:noAutofit/>
          </a:bodyPr>
          <a:lstStyle/>
          <a:p>
            <a:pPr algn="just">
              <a:spcAft>
                <a:spcPts val="600"/>
              </a:spcAft>
            </a:pPr>
            <a:r>
              <a:rPr lang="fr-MC" sz="24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Depuis 2018, l’Etat </a:t>
            </a:r>
            <a:r>
              <a:rPr lang="fr-MC" sz="2400" dirty="0">
                <a:solidFill>
                  <a:srgbClr val="000000"/>
                </a:solidFill>
                <a:latin typeface="Times New Roman"/>
                <a:ea typeface="Times New Roman"/>
              </a:rPr>
              <a:t>mène </a:t>
            </a:r>
            <a:r>
              <a:rPr lang="fr-MC" sz="24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une </a:t>
            </a:r>
            <a:r>
              <a:rPr lang="fr-MC" sz="2400" dirty="0">
                <a:solidFill>
                  <a:srgbClr val="000000"/>
                </a:solidFill>
                <a:latin typeface="Times New Roman"/>
                <a:ea typeface="Times New Roman"/>
              </a:rPr>
              <a:t>action de grande envergure surtout au niveau </a:t>
            </a:r>
            <a:r>
              <a:rPr lang="fr-MC" sz="24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construction de salles. Cependant,</a:t>
            </a:r>
            <a:r>
              <a:rPr lang="fr-FR" sz="2400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fr-FR" sz="24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malgré </a:t>
            </a:r>
            <a:r>
              <a:rPr lang="fr-FR" sz="2400" dirty="0">
                <a:solidFill>
                  <a:srgbClr val="000000"/>
                </a:solidFill>
                <a:latin typeface="Times New Roman"/>
                <a:ea typeface="Times New Roman"/>
              </a:rPr>
              <a:t>les efforts de l'État pour généraliser le préscolaire, le milieu rural reste défavorisé en termes d'équipement de classe et de formation des institutrices. C’est pour cela que le CDRT souhaite </a:t>
            </a:r>
            <a:r>
              <a:rPr lang="fr-FR" sz="24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continuer de contribuer </a:t>
            </a:r>
            <a:r>
              <a:rPr lang="fr-FR" sz="2400" dirty="0">
                <a:solidFill>
                  <a:srgbClr val="000000"/>
                </a:solidFill>
                <a:latin typeface="Times New Roman"/>
                <a:ea typeface="Times New Roman"/>
              </a:rPr>
              <a:t>à cet effort national </a:t>
            </a:r>
            <a:r>
              <a:rPr lang="fr-FR" sz="24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mais en focalisant ses efforts sur </a:t>
            </a:r>
            <a:r>
              <a:rPr lang="fr-FR" sz="2400" b="1" dirty="0" smtClean="0">
                <a:solidFill>
                  <a:srgbClr val="000000"/>
                </a:solidFill>
                <a:latin typeface="Times New Roman"/>
                <a:ea typeface="Times New Roman"/>
              </a:rPr>
              <a:t>l’aspect qualitatif </a:t>
            </a:r>
            <a:r>
              <a:rPr lang="fr-FR" sz="24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du préscolaire en </a:t>
            </a:r>
            <a:r>
              <a:rPr lang="fr-FR" sz="2400" b="1" dirty="0" smtClean="0">
                <a:solidFill>
                  <a:srgbClr val="000000"/>
                </a:solidFill>
                <a:latin typeface="Times New Roman"/>
                <a:ea typeface="Times New Roman"/>
              </a:rPr>
              <a:t>milieu rural.</a:t>
            </a:r>
          </a:p>
          <a:p>
            <a:pPr algn="just">
              <a:spcAft>
                <a:spcPts val="600"/>
              </a:spcAft>
            </a:pPr>
            <a:r>
              <a:rPr lang="fr-FR" sz="24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Pour cela , il mènera une </a:t>
            </a:r>
            <a:r>
              <a:rPr lang="fr-FR" sz="2400" dirty="0">
                <a:solidFill>
                  <a:srgbClr val="000000"/>
                </a:solidFill>
                <a:latin typeface="Times New Roman"/>
                <a:ea typeface="Times New Roman"/>
              </a:rPr>
              <a:t>expérience pilote avec </a:t>
            </a:r>
            <a:r>
              <a:rPr lang="fr-FR" sz="24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un </a:t>
            </a:r>
            <a:r>
              <a:rPr lang="fr-FR" sz="2400" dirty="0">
                <a:solidFill>
                  <a:srgbClr val="000000"/>
                </a:solidFill>
                <a:latin typeface="Times New Roman"/>
                <a:ea typeface="Times New Roman"/>
              </a:rPr>
              <a:t>groupe restreint de </a:t>
            </a:r>
            <a:r>
              <a:rPr lang="fr-FR" sz="2400" b="1" dirty="0">
                <a:solidFill>
                  <a:srgbClr val="000000"/>
                </a:solidFill>
                <a:latin typeface="Times New Roman"/>
                <a:ea typeface="Times New Roman"/>
              </a:rPr>
              <a:t>10 classes</a:t>
            </a:r>
            <a:r>
              <a:rPr lang="fr-FR" sz="2400" dirty="0">
                <a:solidFill>
                  <a:srgbClr val="000000"/>
                </a:solidFill>
                <a:latin typeface="Times New Roman"/>
                <a:ea typeface="Times New Roman"/>
              </a:rPr>
              <a:t> en milieu rural (8 en école publique et 2 en informel) dans la région de Marrakech (</a:t>
            </a:r>
            <a:r>
              <a:rPr lang="fr-FR" sz="2400" dirty="0" err="1">
                <a:solidFill>
                  <a:srgbClr val="000000"/>
                </a:solidFill>
                <a:latin typeface="Times New Roman"/>
                <a:ea typeface="Times New Roman"/>
              </a:rPr>
              <a:t>AlHaouz</a:t>
            </a:r>
            <a:r>
              <a:rPr lang="fr-FR" sz="2400" dirty="0">
                <a:solidFill>
                  <a:srgbClr val="000000"/>
                </a:solidFill>
                <a:latin typeface="Times New Roman"/>
                <a:ea typeface="Times New Roman"/>
              </a:rPr>
              <a:t>, Youssoufia).</a:t>
            </a:r>
          </a:p>
          <a:p>
            <a:pPr algn="just">
              <a:spcAft>
                <a:spcPts val="600"/>
              </a:spcAft>
            </a:pPr>
            <a:endParaRPr lang="fr-MC" sz="2000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tabLst>
                <a:tab pos="628650" algn="l"/>
              </a:tabLst>
            </a:pPr>
            <a:endParaRPr lang="fr-FR" sz="1600" dirty="0">
              <a:latin typeface="Calibri"/>
              <a:ea typeface="Times New Roman"/>
              <a:cs typeface="Arial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endParaRPr lang="fr-MC" sz="1800" dirty="0">
              <a:solidFill>
                <a:srgbClr val="000000"/>
              </a:solidFill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775834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277F3383-C295-5868-40A8-7F4B193E66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850106"/>
          </a:xfrm>
        </p:spPr>
        <p:txBody>
          <a:bodyPr>
            <a:normAutofit fontScale="90000"/>
          </a:bodyPr>
          <a:lstStyle/>
          <a:p>
            <a:pPr algn="ctr"/>
            <a:r>
              <a:rPr lang="fr-FR" sz="3600" b="1" dirty="0">
                <a:solidFill>
                  <a:prstClr val="black"/>
                </a:solidFill>
                <a:latin typeface="Times New Roman"/>
                <a:ea typeface="Times New Roman"/>
              </a:rPr>
              <a:t>Le projet actuel</a:t>
            </a:r>
            <a:r>
              <a:rPr lang="fr-FR" sz="4400" b="1" dirty="0">
                <a:solidFill>
                  <a:prstClr val="black"/>
                </a:solidFill>
                <a:latin typeface="Times New Roman"/>
                <a:ea typeface="Times New Roman"/>
              </a:rPr>
              <a:t/>
            </a:r>
            <a:br>
              <a:rPr lang="fr-FR" sz="4400" b="1" dirty="0">
                <a:solidFill>
                  <a:prstClr val="black"/>
                </a:solidFill>
                <a:latin typeface="Times New Roman"/>
                <a:ea typeface="Times New Roman"/>
              </a:rPr>
            </a:br>
            <a:r>
              <a:rPr lang="fr-FR" sz="2000" b="1" dirty="0">
                <a:solidFill>
                  <a:prstClr val="black"/>
                </a:solidFill>
                <a:latin typeface="Times New Roman"/>
                <a:ea typeface="Times New Roman"/>
              </a:rPr>
              <a:t>soutenu par la Principauté de Monaco</a:t>
            </a:r>
            <a:endParaRPr lang="fr-FR" sz="2000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FF316103-DC3F-1164-5857-B78389965C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1560" y="1124744"/>
            <a:ext cx="8322128" cy="5733256"/>
          </a:xfrm>
        </p:spPr>
        <p:txBody>
          <a:bodyPr>
            <a:no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MC" sz="2000" b="1" dirty="0" smtClean="0">
                <a:solidFill>
                  <a:srgbClr val="000000"/>
                </a:solidFill>
                <a:latin typeface="Times New Roman"/>
                <a:ea typeface="Times New Roman"/>
              </a:rPr>
              <a:t>Action à plusieurs niveaux: </a:t>
            </a:r>
            <a:endParaRPr lang="fr-MC" sz="2000" b="1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lvl="1" algn="just">
              <a:spcBef>
                <a:spcPts val="600"/>
              </a:spcBef>
              <a:spcAft>
                <a:spcPts val="600"/>
              </a:spcAft>
            </a:pPr>
            <a:r>
              <a:rPr lang="fr-MC" sz="2400" dirty="0">
                <a:solidFill>
                  <a:srgbClr val="000000"/>
                </a:solidFill>
                <a:latin typeface="Times New Roman"/>
                <a:ea typeface="Times New Roman"/>
              </a:rPr>
              <a:t>Renforcement des équipements pédagogiques: jeux éducatifs, jouets, livres, jeux de plein </a:t>
            </a:r>
            <a:r>
              <a:rPr lang="fr-MC" sz="24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air, outils </a:t>
            </a:r>
            <a:r>
              <a:rPr lang="fr-MC" sz="2400" dirty="0">
                <a:solidFill>
                  <a:srgbClr val="000000"/>
                </a:solidFill>
                <a:latin typeface="Times New Roman"/>
                <a:ea typeface="Times New Roman"/>
              </a:rPr>
              <a:t>pédagogiques audiovisuels, fournitures scolaires.</a:t>
            </a:r>
          </a:p>
          <a:p>
            <a:pPr lvl="1" algn="just">
              <a:spcBef>
                <a:spcPts val="600"/>
              </a:spcBef>
              <a:spcAft>
                <a:spcPts val="600"/>
              </a:spcAft>
            </a:pPr>
            <a:r>
              <a:rPr lang="fr-MC" sz="2400" dirty="0">
                <a:solidFill>
                  <a:srgbClr val="000000"/>
                </a:solidFill>
                <a:latin typeface="Times New Roman"/>
                <a:ea typeface="Times New Roman"/>
              </a:rPr>
              <a:t>Renforcement des capacités des éducatrices: notions de base, soft </a:t>
            </a:r>
            <a:r>
              <a:rPr lang="fr-MC" sz="2400" dirty="0" err="1">
                <a:solidFill>
                  <a:srgbClr val="000000"/>
                </a:solidFill>
                <a:latin typeface="Times New Roman"/>
                <a:ea typeface="Times New Roman"/>
              </a:rPr>
              <a:t>skills</a:t>
            </a:r>
            <a:r>
              <a:rPr lang="fr-MC" sz="2400" dirty="0">
                <a:solidFill>
                  <a:srgbClr val="000000"/>
                </a:solidFill>
                <a:latin typeface="Times New Roman"/>
                <a:ea typeface="Times New Roman"/>
              </a:rPr>
              <a:t>, TICE, techniques d’animation, langue, </a:t>
            </a:r>
            <a:r>
              <a:rPr lang="fr-MC" sz="2400" dirty="0" err="1">
                <a:solidFill>
                  <a:srgbClr val="000000"/>
                </a:solidFill>
                <a:latin typeface="Times New Roman"/>
                <a:ea typeface="Times New Roman"/>
              </a:rPr>
              <a:t>etc</a:t>
            </a:r>
            <a:endParaRPr lang="fr-MC" sz="2400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lvl="1" algn="just">
              <a:spcBef>
                <a:spcPts val="600"/>
              </a:spcBef>
              <a:spcAft>
                <a:spcPts val="600"/>
              </a:spcAft>
            </a:pPr>
            <a:r>
              <a:rPr lang="fr-MC" sz="2400" dirty="0">
                <a:solidFill>
                  <a:srgbClr val="000000"/>
                </a:solidFill>
                <a:latin typeface="Times New Roman"/>
                <a:ea typeface="Times New Roman"/>
              </a:rPr>
              <a:t>Diversification </a:t>
            </a:r>
            <a:r>
              <a:rPr lang="fr-MC" sz="24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et enrichissement des </a:t>
            </a:r>
            <a:r>
              <a:rPr lang="fr-MC" sz="2400" dirty="0">
                <a:solidFill>
                  <a:srgbClr val="000000"/>
                </a:solidFill>
                <a:latin typeface="Times New Roman"/>
                <a:ea typeface="Times New Roman"/>
              </a:rPr>
              <a:t>activités </a:t>
            </a:r>
          </a:p>
          <a:p>
            <a:pPr lvl="1" algn="just">
              <a:spcBef>
                <a:spcPts val="600"/>
              </a:spcBef>
              <a:spcAft>
                <a:spcPts val="600"/>
              </a:spcAft>
            </a:pPr>
            <a:r>
              <a:rPr lang="fr-MC" sz="2400" dirty="0">
                <a:solidFill>
                  <a:srgbClr val="000000"/>
                </a:solidFill>
                <a:latin typeface="Times New Roman"/>
                <a:ea typeface="Times New Roman"/>
              </a:rPr>
              <a:t>Suivi sanitaire des enfants</a:t>
            </a:r>
          </a:p>
          <a:p>
            <a:pPr lvl="1" algn="just">
              <a:spcBef>
                <a:spcPts val="600"/>
              </a:spcBef>
              <a:spcAft>
                <a:spcPts val="600"/>
              </a:spcAft>
            </a:pPr>
            <a:r>
              <a:rPr lang="fr-MC" sz="2400" dirty="0">
                <a:solidFill>
                  <a:srgbClr val="000000"/>
                </a:solidFill>
                <a:latin typeface="Times New Roman"/>
                <a:ea typeface="Times New Roman"/>
              </a:rPr>
              <a:t>Sensibilisation et implication des </a:t>
            </a:r>
            <a:r>
              <a:rPr lang="fr-MC" sz="24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parents et des décideurs sur l’importance du préscolaire et du rôle de l’éducatrice dont la situation devrait être améliorée (VAEP)</a:t>
            </a:r>
            <a:endParaRPr lang="fr-MC" sz="2400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lvl="1" algn="just">
              <a:spcBef>
                <a:spcPts val="600"/>
              </a:spcBef>
              <a:spcAft>
                <a:spcPts val="600"/>
              </a:spcAft>
            </a:pPr>
            <a:r>
              <a:rPr lang="fr-MC" sz="2400" dirty="0">
                <a:solidFill>
                  <a:srgbClr val="000000"/>
                </a:solidFill>
                <a:latin typeface="Times New Roman"/>
                <a:ea typeface="Times New Roman"/>
              </a:rPr>
              <a:t>Étude de l’impact du préscolaire sur le développement de l’enfant dans ces milieux défavorisés</a:t>
            </a:r>
          </a:p>
        </p:txBody>
      </p:sp>
    </p:spTree>
    <p:extLst>
      <p:ext uri="{BB962C8B-B14F-4D97-AF65-F5344CB8AC3E}">
        <p14:creationId xmlns:p14="http://schemas.microsoft.com/office/powerpoint/2010/main" val="1261782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531B871C-945A-27F2-2DF2-0738DBE52D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Times New Roman"/>
                <a:ea typeface="Times New Roman"/>
                <a:cs typeface="+mj-cs"/>
              </a:rPr>
              <a:t>Objectif final du projet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E1F420E0-F019-1F33-3E3C-7C1DBD37F6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1600" y="1447800"/>
            <a:ext cx="7962088" cy="4800600"/>
          </a:xfrm>
        </p:spPr>
        <p:txBody>
          <a:bodyPr>
            <a:normAutofit fontScale="92500" lnSpcReduction="10000"/>
          </a:bodyPr>
          <a:lstStyle/>
          <a:p>
            <a:r>
              <a:rPr lang="fr-MC" sz="32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Tirer </a:t>
            </a:r>
            <a:r>
              <a:rPr lang="fr-MC" sz="3200" dirty="0">
                <a:solidFill>
                  <a:srgbClr val="000000"/>
                </a:solidFill>
                <a:latin typeface="Times New Roman"/>
                <a:ea typeface="Times New Roman"/>
              </a:rPr>
              <a:t>les leçons nécessaires pour définir le </a:t>
            </a:r>
            <a:r>
              <a:rPr lang="fr-MC" sz="3200" b="1" dirty="0">
                <a:solidFill>
                  <a:srgbClr val="000000"/>
                </a:solidFill>
                <a:latin typeface="Times New Roman"/>
                <a:ea typeface="Times New Roman"/>
              </a:rPr>
              <a:t>modèle pilote </a:t>
            </a:r>
            <a:r>
              <a:rPr lang="fr-MC" sz="3200" dirty="0">
                <a:solidFill>
                  <a:srgbClr val="000000"/>
                </a:solidFill>
                <a:latin typeface="Times New Roman"/>
                <a:ea typeface="Times New Roman"/>
              </a:rPr>
              <a:t>où sont réunies les conditions  pédagogiques, matérielles et sociales qui garantissent aux enfants de ces milieux défavorisés </a:t>
            </a:r>
            <a:r>
              <a:rPr lang="fr-MC" sz="3200" b="1" dirty="0">
                <a:solidFill>
                  <a:srgbClr val="000000"/>
                </a:solidFill>
                <a:latin typeface="Times New Roman"/>
                <a:ea typeface="Times New Roman"/>
              </a:rPr>
              <a:t>une éducation préscolaire moderne et de qualité</a:t>
            </a:r>
            <a:r>
              <a:rPr lang="fr-MC" sz="3200" dirty="0">
                <a:solidFill>
                  <a:srgbClr val="000000"/>
                </a:solidFill>
                <a:latin typeface="Times New Roman"/>
                <a:ea typeface="Times New Roman"/>
              </a:rPr>
              <a:t>. </a:t>
            </a:r>
          </a:p>
          <a:p>
            <a:r>
              <a:rPr lang="fr-MC" dirty="0" smtClean="0">
                <a:solidFill>
                  <a:srgbClr val="000000"/>
                </a:solidFill>
                <a:latin typeface="Times New Roman"/>
                <a:ea typeface="Times New Roman"/>
              </a:rPr>
              <a:t>Modèle </a:t>
            </a:r>
            <a:r>
              <a:rPr lang="fr-MC" dirty="0">
                <a:solidFill>
                  <a:srgbClr val="000000"/>
                </a:solidFill>
                <a:latin typeface="Times New Roman"/>
                <a:ea typeface="Times New Roman"/>
              </a:rPr>
              <a:t>à diffuser pour large diffusion et/ou </a:t>
            </a:r>
            <a:r>
              <a:rPr lang="fr-MC" dirty="0" smtClean="0">
                <a:solidFill>
                  <a:srgbClr val="000000"/>
                </a:solidFill>
                <a:latin typeface="Times New Roman"/>
                <a:ea typeface="Times New Roman"/>
              </a:rPr>
              <a:t>duplication: notre </a:t>
            </a:r>
            <a:r>
              <a:rPr lang="fr-MC" sz="32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souhait est qu’il soit un outil de travail pertinent au moment de l’introduction  officielle du préscolaire dans le système éducatif officiel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63332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E01F87BB-DF7E-A1B5-6C23-2BBB4352B7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graphicFrame>
        <p:nvGraphicFramePr>
          <p:cNvPr id="4" name="Tableau 4">
            <a:extLst>
              <a:ext uri="{FF2B5EF4-FFF2-40B4-BE49-F238E27FC236}">
                <a16:creationId xmlns:a16="http://schemas.microsoft.com/office/drawing/2014/main" xmlns="" id="{BC8247FA-71BF-6355-8232-4F821348BE9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5149114"/>
              </p:ext>
            </p:extLst>
          </p:nvPr>
        </p:nvGraphicFramePr>
        <p:xfrm>
          <a:off x="597229" y="18584"/>
          <a:ext cx="8583283" cy="67831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2347">
                  <a:extLst>
                    <a:ext uri="{9D8B030D-6E8A-4147-A177-3AD203B41FA5}">
                      <a16:colId xmlns:a16="http://schemas.microsoft.com/office/drawing/2014/main" xmlns="" val="2698820035"/>
                    </a:ext>
                  </a:extLst>
                </a:gridCol>
                <a:gridCol w="916764">
                  <a:extLst>
                    <a:ext uri="{9D8B030D-6E8A-4147-A177-3AD203B41FA5}">
                      <a16:colId xmlns:a16="http://schemas.microsoft.com/office/drawing/2014/main" xmlns="" val="3629452400"/>
                    </a:ext>
                  </a:extLst>
                </a:gridCol>
                <a:gridCol w="916764">
                  <a:extLst>
                    <a:ext uri="{9D8B030D-6E8A-4147-A177-3AD203B41FA5}">
                      <a16:colId xmlns:a16="http://schemas.microsoft.com/office/drawing/2014/main" xmlns="" val="1138556501"/>
                    </a:ext>
                  </a:extLst>
                </a:gridCol>
                <a:gridCol w="916764">
                  <a:extLst>
                    <a:ext uri="{9D8B030D-6E8A-4147-A177-3AD203B41FA5}">
                      <a16:colId xmlns:a16="http://schemas.microsoft.com/office/drawing/2014/main" xmlns="" val="3630387616"/>
                    </a:ext>
                  </a:extLst>
                </a:gridCol>
                <a:gridCol w="654180">
                  <a:extLst>
                    <a:ext uri="{9D8B030D-6E8A-4147-A177-3AD203B41FA5}">
                      <a16:colId xmlns:a16="http://schemas.microsoft.com/office/drawing/2014/main" xmlns="" val="391375139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xmlns="" val="4004393917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xmlns="" val="1063577106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xmlns="" val="219635415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xmlns="" val="2862922698"/>
                    </a:ext>
                  </a:extLst>
                </a:gridCol>
              </a:tblGrid>
              <a:tr h="72066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de-CH" sz="1100" b="1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Province</a:t>
                      </a:r>
                      <a:endParaRPr lang="fr-FR" sz="1100" kern="100" dirty="0">
                        <a:effectLst/>
                        <a:latin typeface="Arial" panose="020B06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de-CH" sz="1100" b="1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Village</a:t>
                      </a:r>
                      <a:endParaRPr lang="fr-FR" sz="1100" kern="100" dirty="0">
                        <a:effectLst/>
                        <a:latin typeface="Arial" panose="020B06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de-CH" sz="1100" b="1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Commune</a:t>
                      </a:r>
                      <a:endParaRPr lang="fr-FR" sz="1100" kern="100" dirty="0">
                        <a:effectLst/>
                        <a:latin typeface="Arial" panose="020B06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de-CH" sz="1100" b="1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Situation de la </a:t>
                      </a:r>
                      <a:r>
                        <a:rPr lang="de-CH" sz="1100" b="1" kern="1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classe</a:t>
                      </a:r>
                      <a:endParaRPr lang="fr-FR" sz="1100" kern="100" dirty="0">
                        <a:effectLst/>
                        <a:latin typeface="Arial" panose="020B06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de-CH" sz="1100" b="1" kern="1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Association</a:t>
                      </a:r>
                      <a:endParaRPr lang="fr-FR" sz="1100" kern="100" dirty="0">
                        <a:effectLst/>
                        <a:latin typeface="Arial" panose="020B06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de-CH" sz="1100" b="1" kern="1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Nombre</a:t>
                      </a:r>
                      <a:r>
                        <a:rPr lang="de-CH" sz="1100" b="1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de-CH" sz="1100" b="1" kern="1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d’enfants</a:t>
                      </a:r>
                      <a:r>
                        <a:rPr lang="de-CH" sz="1100" b="1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 en </a:t>
                      </a:r>
                      <a:r>
                        <a:rPr lang="de-CH" sz="1100" b="1" kern="1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préscolaire</a:t>
                      </a:r>
                      <a:endParaRPr lang="fr-FR" sz="1100" kern="100" dirty="0">
                        <a:effectLst/>
                        <a:latin typeface="Arial" panose="020B06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de-CH" sz="1100" b="1" kern="1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Nombre</a:t>
                      </a:r>
                      <a:r>
                        <a:rPr lang="de-CH" sz="1100" b="1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de-CH" sz="1100" b="1" kern="1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d’Educatrices</a:t>
                      </a:r>
                      <a:endParaRPr lang="fr-FR" sz="1100" kern="100" dirty="0">
                        <a:effectLst/>
                        <a:latin typeface="Arial" panose="020B06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35206458"/>
                  </a:ext>
                </a:extLst>
              </a:tr>
              <a:tr h="655058">
                <a:tc rowSpan="6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de-CH" sz="1000" kern="100" dirty="0">
                          <a:effectLst/>
                          <a:latin typeface="Arial" panose="020B06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AL HAOUZ</a:t>
                      </a:r>
                      <a:endParaRPr lang="fr-FR" sz="1000" kern="100" dirty="0">
                        <a:effectLst/>
                        <a:latin typeface="Arial" panose="020B06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de-CH" sz="1200" kern="100" dirty="0" err="1">
                          <a:effectLst/>
                          <a:latin typeface="Arial" panose="020B0604020202020204" pitchFamily="34" charset="0"/>
                          <a:ea typeface="PMingLiU" panose="02020500000000000000" pitchFamily="18" charset="-120"/>
                          <a:cs typeface="Calibri" panose="020F0502020204030204" pitchFamily="34" charset="0"/>
                        </a:rPr>
                        <a:t>Ait</a:t>
                      </a:r>
                      <a:r>
                        <a:rPr lang="de-CH" sz="1200" kern="100" dirty="0">
                          <a:effectLst/>
                          <a:latin typeface="Arial" panose="020B0604020202020204" pitchFamily="34" charset="0"/>
                          <a:ea typeface="PMingLiU" panose="02020500000000000000" pitchFamily="18" charset="-120"/>
                          <a:cs typeface="Calibri" panose="020F0502020204030204" pitchFamily="34" charset="0"/>
                        </a:rPr>
                        <a:t> Sidi Daoud </a:t>
                      </a:r>
                      <a:endParaRPr lang="fr-FR" sz="1200" kern="100" dirty="0">
                        <a:effectLst/>
                        <a:latin typeface="Arial" panose="020B06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de-CH" sz="1200" kern="100" dirty="0" err="1">
                          <a:effectLst/>
                          <a:latin typeface="Arial" panose="020B0604020202020204" pitchFamily="34" charset="0"/>
                          <a:ea typeface="PMingLiU" panose="02020500000000000000" pitchFamily="18" charset="-120"/>
                          <a:cs typeface="Calibri" panose="020F0502020204030204" pitchFamily="34" charset="0"/>
                        </a:rPr>
                        <a:t>Ait</a:t>
                      </a:r>
                      <a:r>
                        <a:rPr lang="de-CH" sz="1200" kern="100" dirty="0">
                          <a:effectLst/>
                          <a:latin typeface="Arial" panose="020B0604020202020204" pitchFamily="34" charset="0"/>
                          <a:ea typeface="PMingLiU" panose="02020500000000000000" pitchFamily="18" charset="-120"/>
                          <a:cs typeface="Calibri" panose="020F0502020204030204" pitchFamily="34" charset="0"/>
                        </a:rPr>
                        <a:t> Sidi Daoud</a:t>
                      </a:r>
                      <a:endParaRPr lang="fr-FR" sz="1200" kern="100" dirty="0">
                        <a:effectLst/>
                        <a:latin typeface="Arial" panose="020B06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de-CH" sz="1000" kern="100">
                          <a:effectLst/>
                          <a:latin typeface="Arial" panose="020B06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Classe dans école publique </a:t>
                      </a:r>
                      <a:endParaRPr lang="fr-FR" sz="1000" kern="100">
                        <a:effectLst/>
                        <a:latin typeface="Arial" panose="020B06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de-CH" sz="1000" kern="100">
                          <a:effectLst/>
                          <a:latin typeface="Arial" panose="020B06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Association de parents d’élèves</a:t>
                      </a:r>
                      <a:endParaRPr lang="fr-FR" sz="1000" kern="100">
                        <a:effectLst/>
                        <a:latin typeface="Arial" panose="020B06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</a:pPr>
                      <a:r>
                        <a:rPr lang="de-CH" sz="1000" kern="100">
                          <a:effectLst/>
                          <a:latin typeface="Arial" panose="020B06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 </a:t>
                      </a:r>
                      <a:endParaRPr lang="fr-FR" sz="1000" kern="100">
                        <a:effectLst/>
                        <a:latin typeface="Arial" panose="020B06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de-CH" sz="1200" kern="100">
                          <a:effectLst/>
                          <a:latin typeface="Arial" panose="020B06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54</a:t>
                      </a:r>
                      <a:endParaRPr lang="fr-FR" sz="1200" kern="100">
                        <a:effectLst/>
                        <a:latin typeface="Arial" panose="020B06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de-CH" sz="1200" kern="100">
                          <a:effectLst/>
                          <a:latin typeface="Arial" panose="020B06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(deux groupes)</a:t>
                      </a:r>
                      <a:endParaRPr lang="fr-FR" sz="1200" kern="100">
                        <a:effectLst/>
                        <a:latin typeface="Arial" panose="020B06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de-CH" sz="1200" kern="100" dirty="0">
                          <a:effectLst/>
                          <a:latin typeface="Arial" panose="020B06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2</a:t>
                      </a:r>
                      <a:endParaRPr lang="fr-FR" sz="1200" kern="100" dirty="0">
                        <a:effectLst/>
                        <a:latin typeface="Arial" panose="020B06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2378675266"/>
                  </a:ext>
                </a:extLst>
              </a:tr>
              <a:tr h="655058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de-CH" sz="1200" kern="100" dirty="0" err="1">
                          <a:effectLst/>
                          <a:latin typeface="Arial" panose="020B0604020202020204" pitchFamily="34" charset="0"/>
                          <a:ea typeface="PMingLiU" panose="02020500000000000000" pitchFamily="18" charset="-120"/>
                          <a:cs typeface="Calibri" panose="020F0502020204030204" pitchFamily="34" charset="0"/>
                        </a:rPr>
                        <a:t>Ait</a:t>
                      </a:r>
                      <a:r>
                        <a:rPr lang="de-CH" sz="1200" kern="100" dirty="0">
                          <a:effectLst/>
                          <a:latin typeface="Arial" panose="020B0604020202020204" pitchFamily="34" charset="0"/>
                          <a:ea typeface="PMingLiU" panose="02020500000000000000" pitchFamily="18" charset="-12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de-CH" sz="1200" kern="100" dirty="0" err="1">
                          <a:effectLst/>
                          <a:latin typeface="Arial" panose="020B0604020202020204" pitchFamily="34" charset="0"/>
                          <a:ea typeface="PMingLiU" panose="02020500000000000000" pitchFamily="18" charset="-120"/>
                          <a:cs typeface="Calibri" panose="020F0502020204030204" pitchFamily="34" charset="0"/>
                        </a:rPr>
                        <a:t>Bouhaddou</a:t>
                      </a:r>
                      <a:endParaRPr lang="fr-FR" sz="1200" kern="100" dirty="0">
                        <a:effectLst/>
                        <a:latin typeface="Arial" panose="020B06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</a:pPr>
                      <a:r>
                        <a:rPr lang="de-CH" sz="1200" kern="100" dirty="0" err="1">
                          <a:effectLst/>
                          <a:latin typeface="Arial" panose="020B0604020202020204" pitchFamily="34" charset="0"/>
                          <a:ea typeface="PMingLiU" panose="02020500000000000000" pitchFamily="18" charset="-120"/>
                          <a:cs typeface="Calibri" panose="020F0502020204030204" pitchFamily="34" charset="0"/>
                        </a:rPr>
                        <a:t>Douar</a:t>
                      </a:r>
                      <a:r>
                        <a:rPr lang="de-CH" sz="1200" kern="100" dirty="0">
                          <a:effectLst/>
                          <a:latin typeface="Arial" panose="020B0604020202020204" pitchFamily="34" charset="0"/>
                          <a:ea typeface="PMingLiU" panose="02020500000000000000" pitchFamily="18" charset="-12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de-CH" sz="1200" kern="100" dirty="0" err="1">
                          <a:effectLst/>
                          <a:latin typeface="Arial" panose="020B0604020202020204" pitchFamily="34" charset="0"/>
                          <a:ea typeface="PMingLiU" panose="02020500000000000000" pitchFamily="18" charset="-120"/>
                          <a:cs typeface="Calibri" panose="020F0502020204030204" pitchFamily="34" charset="0"/>
                        </a:rPr>
                        <a:t>Elhajeb</a:t>
                      </a:r>
                      <a:r>
                        <a:rPr lang="de-CH" sz="1200" kern="100" dirty="0">
                          <a:effectLst/>
                          <a:latin typeface="Arial" panose="020B0604020202020204" pitchFamily="34" charset="0"/>
                          <a:ea typeface="PMingLiU" panose="02020500000000000000" pitchFamily="18" charset="-120"/>
                          <a:cs typeface="Calibri" panose="020F0502020204030204" pitchFamily="34" charset="0"/>
                        </a:rPr>
                        <a:t> </a:t>
                      </a:r>
                      <a:endParaRPr lang="fr-FR" sz="1200" kern="100" dirty="0">
                        <a:effectLst/>
                        <a:latin typeface="Arial" panose="020B06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</a:pPr>
                      <a:r>
                        <a:rPr lang="de-CH" sz="1200" kern="100" dirty="0" err="1">
                          <a:effectLst/>
                          <a:latin typeface="Arial" panose="020B0604020202020204" pitchFamily="34" charset="0"/>
                          <a:ea typeface="PMingLiU" panose="02020500000000000000" pitchFamily="18" charset="-120"/>
                          <a:cs typeface="Calibri" panose="020F0502020204030204" pitchFamily="34" charset="0"/>
                        </a:rPr>
                        <a:t>tamsoulte</a:t>
                      </a:r>
                      <a:endParaRPr lang="fr-FR" sz="1200" kern="100" dirty="0">
                        <a:effectLst/>
                        <a:latin typeface="Arial" panose="020B06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de-CH" sz="1200" kern="100" dirty="0" err="1">
                          <a:effectLst/>
                          <a:latin typeface="Arial" panose="020B0604020202020204" pitchFamily="34" charset="0"/>
                          <a:ea typeface="PMingLiU" panose="02020500000000000000" pitchFamily="18" charset="-120"/>
                          <a:cs typeface="Calibri" panose="020F0502020204030204" pitchFamily="34" charset="0"/>
                        </a:rPr>
                        <a:t>Aghmat</a:t>
                      </a:r>
                      <a:endParaRPr lang="fr-FR" sz="1200" kern="100" dirty="0">
                        <a:effectLst/>
                        <a:latin typeface="Arial" panose="020B06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de-CH" sz="1000" kern="100">
                          <a:effectLst/>
                          <a:latin typeface="Arial" panose="020B06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Classe dans école publique</a:t>
                      </a:r>
                      <a:endParaRPr lang="fr-FR" sz="1000" kern="100">
                        <a:effectLst/>
                        <a:latin typeface="Arial" panose="020B06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de-CH" sz="1000" kern="100">
                          <a:effectLst/>
                          <a:latin typeface="Arial" panose="020B06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Association de parents d’élèves</a:t>
                      </a:r>
                      <a:endParaRPr lang="fr-FR" sz="1000" kern="100">
                        <a:effectLst/>
                        <a:latin typeface="Arial" panose="020B06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</a:pPr>
                      <a:r>
                        <a:rPr lang="de-CH" sz="1000" kern="100">
                          <a:effectLst/>
                          <a:latin typeface="Arial" panose="020B06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 </a:t>
                      </a:r>
                      <a:endParaRPr lang="fr-FR" sz="1000" kern="100">
                        <a:effectLst/>
                        <a:latin typeface="Arial" panose="020B06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de-CH" sz="1200" kern="100">
                          <a:effectLst/>
                          <a:latin typeface="Arial" panose="020B06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46</a:t>
                      </a:r>
                      <a:endParaRPr lang="fr-FR" sz="1200" kern="100">
                        <a:effectLst/>
                        <a:latin typeface="Arial" panose="020B06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de-CH" sz="1200" kern="100">
                          <a:effectLst/>
                          <a:latin typeface="Arial" panose="020B06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(deux groupes)</a:t>
                      </a:r>
                      <a:endParaRPr lang="fr-FR" sz="1200" kern="100">
                        <a:effectLst/>
                        <a:latin typeface="Arial" panose="020B06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de-CH" sz="1200" kern="100" dirty="0">
                          <a:effectLst/>
                          <a:latin typeface="Arial" panose="020B06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2</a:t>
                      </a:r>
                      <a:endParaRPr lang="fr-FR" sz="1200" kern="100" dirty="0">
                        <a:effectLst/>
                        <a:latin typeface="Arial" panose="020B06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491172128"/>
                  </a:ext>
                </a:extLst>
              </a:tr>
              <a:tr h="488257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de-CH" sz="1200" kern="100" dirty="0" err="1">
                          <a:effectLst/>
                          <a:latin typeface="Arial" panose="020B0604020202020204" pitchFamily="34" charset="0"/>
                          <a:ea typeface="PMingLiU" panose="02020500000000000000" pitchFamily="18" charset="-120"/>
                          <a:cs typeface="Calibri" panose="020F0502020204030204" pitchFamily="34" charset="0"/>
                        </a:rPr>
                        <a:t>Iguernoumaad</a:t>
                      </a:r>
                      <a:endParaRPr lang="fr-FR" sz="1200" kern="100" dirty="0">
                        <a:effectLst/>
                        <a:latin typeface="Arial" panose="020B06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de-CH" sz="1200" kern="100">
                          <a:effectLst/>
                          <a:latin typeface="Arial" panose="020B0604020202020204" pitchFamily="34" charset="0"/>
                          <a:ea typeface="PMingLiU" panose="02020500000000000000" pitchFamily="18" charset="-120"/>
                          <a:cs typeface="Calibri" panose="020F0502020204030204" pitchFamily="34" charset="0"/>
                        </a:rPr>
                        <a:t>Moulay Brahim</a:t>
                      </a:r>
                      <a:endParaRPr lang="fr-FR" sz="1200" kern="100">
                        <a:effectLst/>
                        <a:latin typeface="Arial" panose="020B06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de-CH" sz="1000" kern="100">
                          <a:effectLst/>
                          <a:latin typeface="Arial" panose="020B06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Classe dans école publique</a:t>
                      </a:r>
                      <a:endParaRPr lang="fr-FR" sz="1000" kern="100">
                        <a:effectLst/>
                        <a:latin typeface="Arial" panose="020B06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de-CH" sz="1000" kern="100">
                          <a:effectLst/>
                          <a:latin typeface="Arial" panose="020B06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Association de parents d’élèves</a:t>
                      </a:r>
                      <a:endParaRPr lang="fr-FR" sz="1000" kern="100">
                        <a:effectLst/>
                        <a:latin typeface="Arial" panose="020B06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de-CH" sz="1200" kern="100">
                          <a:effectLst/>
                          <a:latin typeface="Arial" panose="020B06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27</a:t>
                      </a:r>
                      <a:endParaRPr lang="fr-FR" sz="1200" kern="100">
                        <a:effectLst/>
                        <a:latin typeface="Arial" panose="020B06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de-CH" sz="1200" kern="100" dirty="0">
                          <a:effectLst/>
                          <a:latin typeface="Arial" panose="020B06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1</a:t>
                      </a:r>
                      <a:endParaRPr lang="fr-FR" sz="1200" kern="100" dirty="0">
                        <a:effectLst/>
                        <a:latin typeface="Arial" panose="020B06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3813608932"/>
                  </a:ext>
                </a:extLst>
              </a:tr>
              <a:tr h="488257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de-CH" sz="1200" kern="100" dirty="0">
                          <a:effectLst/>
                          <a:latin typeface="Arial" panose="020B0604020202020204" pitchFamily="34" charset="0"/>
                          <a:ea typeface="PMingLiU" panose="02020500000000000000" pitchFamily="18" charset="-120"/>
                          <a:cs typeface="Calibri" panose="020F0502020204030204" pitchFamily="34" charset="0"/>
                        </a:rPr>
                        <a:t> Talat </a:t>
                      </a:r>
                      <a:r>
                        <a:rPr lang="de-CH" sz="1200" kern="100" dirty="0" err="1">
                          <a:effectLst/>
                          <a:latin typeface="Arial" panose="020B0604020202020204" pitchFamily="34" charset="0"/>
                          <a:ea typeface="PMingLiU" panose="02020500000000000000" pitchFamily="18" charset="-120"/>
                          <a:cs typeface="Calibri" panose="020F0502020204030204" pitchFamily="34" charset="0"/>
                        </a:rPr>
                        <a:t>Marighen</a:t>
                      </a:r>
                      <a:endParaRPr lang="fr-FR" sz="1200" kern="100" dirty="0">
                        <a:effectLst/>
                        <a:latin typeface="Arial" panose="020B06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de-CH" sz="1200" kern="100" dirty="0" err="1">
                          <a:effectLst/>
                          <a:latin typeface="Arial" panose="020B0604020202020204" pitchFamily="34" charset="0"/>
                          <a:ea typeface="PMingLiU" panose="02020500000000000000" pitchFamily="18" charset="-120"/>
                          <a:cs typeface="Calibri" panose="020F0502020204030204" pitchFamily="34" charset="0"/>
                        </a:rPr>
                        <a:t>Aghouatim</a:t>
                      </a:r>
                      <a:endParaRPr lang="fr-FR" sz="1200" kern="100" dirty="0">
                        <a:effectLst/>
                        <a:latin typeface="Arial" panose="020B06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de-CH" sz="1000" kern="100" dirty="0" err="1">
                          <a:effectLst/>
                          <a:latin typeface="Arial" panose="020B06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Classe</a:t>
                      </a:r>
                      <a:r>
                        <a:rPr lang="de-CH" sz="1000" kern="100" dirty="0">
                          <a:effectLst/>
                          <a:latin typeface="Arial" panose="020B06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de-CH" sz="1000" kern="100" dirty="0" err="1">
                          <a:effectLst/>
                          <a:latin typeface="Arial" panose="020B06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dans</a:t>
                      </a:r>
                      <a:r>
                        <a:rPr lang="de-CH" sz="1000" kern="100" dirty="0">
                          <a:effectLst/>
                          <a:latin typeface="Arial" panose="020B06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de-CH" sz="1000" kern="100" dirty="0" err="1">
                          <a:effectLst/>
                          <a:latin typeface="Arial" panose="020B06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école</a:t>
                      </a:r>
                      <a:r>
                        <a:rPr lang="de-CH" sz="1000" kern="100" dirty="0">
                          <a:effectLst/>
                          <a:latin typeface="Arial" panose="020B06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de-CH" sz="1000" kern="100" dirty="0" err="1">
                          <a:effectLst/>
                          <a:latin typeface="Arial" panose="020B06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publique</a:t>
                      </a:r>
                      <a:endParaRPr lang="fr-FR" sz="1000" kern="100" dirty="0">
                        <a:effectLst/>
                        <a:latin typeface="Arial" panose="020B06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de-CH" sz="1000" kern="100">
                          <a:effectLst/>
                          <a:latin typeface="Arial" panose="020B06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Association de parents d’élèves</a:t>
                      </a:r>
                      <a:endParaRPr lang="fr-FR" sz="1000" kern="100">
                        <a:effectLst/>
                        <a:latin typeface="Arial" panose="020B06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de-CH" sz="1200" kern="100">
                          <a:effectLst/>
                          <a:latin typeface="Arial" panose="020B06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61</a:t>
                      </a:r>
                      <a:endParaRPr lang="fr-FR" sz="1200" kern="100">
                        <a:effectLst/>
                        <a:latin typeface="Arial" panose="020B06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de-CH" sz="1200" kern="100">
                          <a:effectLst/>
                          <a:latin typeface="Arial" panose="020B06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(deux groupes)</a:t>
                      </a:r>
                      <a:endParaRPr lang="fr-FR" sz="1200" kern="100">
                        <a:effectLst/>
                        <a:latin typeface="Arial" panose="020B06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de-CH" sz="1200" kern="100" dirty="0">
                          <a:effectLst/>
                          <a:latin typeface="Arial" panose="020B06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2</a:t>
                      </a:r>
                      <a:endParaRPr lang="fr-FR" sz="1200" kern="100" dirty="0">
                        <a:effectLst/>
                        <a:latin typeface="Arial" panose="020B06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3415556043"/>
                  </a:ext>
                </a:extLst>
              </a:tr>
              <a:tr h="488257">
                <a:tc v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endParaRPr lang="fr-FR" sz="1000" kern="100" dirty="0">
                        <a:effectLst/>
                        <a:latin typeface="Arial" panose="020B06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de-CH" sz="1200" kern="100" dirty="0" err="1">
                          <a:effectLst/>
                          <a:latin typeface="Arial" panose="020B06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Ait</a:t>
                      </a:r>
                      <a:r>
                        <a:rPr lang="de-CH" sz="1200" kern="100" dirty="0">
                          <a:effectLst/>
                          <a:latin typeface="Arial" panose="020B06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de-CH" sz="1200" kern="100" dirty="0" err="1">
                          <a:effectLst/>
                          <a:latin typeface="Arial" panose="020B06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Bouali</a:t>
                      </a:r>
                      <a:endParaRPr lang="fr-FR" sz="1200" kern="100" dirty="0">
                        <a:effectLst/>
                        <a:latin typeface="Arial" panose="020B06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de-CH" sz="1200" kern="100" dirty="0" err="1">
                          <a:effectLst/>
                          <a:latin typeface="Arial" panose="020B06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Tidili</a:t>
                      </a:r>
                      <a:endParaRPr lang="fr-FR" sz="1200" kern="100" dirty="0">
                        <a:effectLst/>
                        <a:latin typeface="Arial" panose="020B06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de-CH" sz="1000" kern="100" dirty="0" err="1">
                          <a:effectLst/>
                          <a:latin typeface="Arial" panose="020B06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Classe</a:t>
                      </a:r>
                      <a:r>
                        <a:rPr lang="de-CH" sz="1000" kern="100" dirty="0">
                          <a:effectLst/>
                          <a:latin typeface="Arial" panose="020B06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 informelle</a:t>
                      </a:r>
                      <a:endParaRPr lang="fr-FR" sz="1000" kern="100" dirty="0">
                        <a:effectLst/>
                        <a:latin typeface="Arial" panose="020B06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de-CH" sz="1000" kern="100" dirty="0" err="1">
                          <a:effectLst/>
                          <a:latin typeface="Arial" panose="020B06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Association</a:t>
                      </a:r>
                      <a:r>
                        <a:rPr lang="de-CH" sz="1000" kern="100" dirty="0">
                          <a:effectLst/>
                          <a:latin typeface="Arial" panose="020B06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de-CH" sz="1000" kern="100" dirty="0" err="1">
                          <a:effectLst/>
                          <a:latin typeface="Arial" panose="020B06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Chabab</a:t>
                      </a:r>
                      <a:r>
                        <a:rPr lang="de-CH" sz="1000" kern="100" dirty="0">
                          <a:effectLst/>
                          <a:latin typeface="Arial" panose="020B06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de-CH" sz="1000" kern="100" dirty="0" err="1">
                          <a:effectLst/>
                          <a:latin typeface="Arial" panose="020B06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Ait</a:t>
                      </a:r>
                      <a:r>
                        <a:rPr lang="de-CH" sz="1000" kern="100" dirty="0">
                          <a:effectLst/>
                          <a:latin typeface="Arial" panose="020B06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de-CH" sz="1000" kern="100" dirty="0" err="1">
                          <a:effectLst/>
                          <a:latin typeface="Arial" panose="020B06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Bouali</a:t>
                      </a:r>
                      <a:r>
                        <a:rPr lang="de-CH" sz="1000" kern="100" dirty="0">
                          <a:effectLst/>
                          <a:latin typeface="Arial" panose="020B06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de-CH" sz="1000" kern="100" dirty="0" err="1">
                          <a:effectLst/>
                          <a:latin typeface="Arial" panose="020B06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pour</a:t>
                      </a:r>
                      <a:r>
                        <a:rPr lang="de-CH" sz="1000" kern="100" dirty="0">
                          <a:effectLst/>
                          <a:latin typeface="Arial" panose="020B06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 le </a:t>
                      </a:r>
                      <a:r>
                        <a:rPr lang="de-CH" sz="1000" kern="100" dirty="0" err="1">
                          <a:effectLst/>
                          <a:latin typeface="Arial" panose="020B06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dévelopt</a:t>
                      </a:r>
                      <a:r>
                        <a:rPr lang="de-CH" sz="1000" kern="100" dirty="0">
                          <a:effectLst/>
                          <a:latin typeface="Arial" panose="020B06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.</a:t>
                      </a:r>
                      <a:endParaRPr lang="fr-FR" sz="1000" kern="100" dirty="0">
                        <a:effectLst/>
                        <a:latin typeface="Arial" panose="020B06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de-CH" sz="1200" kern="100" dirty="0">
                          <a:effectLst/>
                          <a:latin typeface="Arial" panose="020B06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27</a:t>
                      </a:r>
                      <a:endParaRPr lang="fr-FR" sz="1200" kern="100" dirty="0">
                        <a:effectLst/>
                        <a:latin typeface="Arial" panose="020B06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de-CH" sz="1200" kern="100" dirty="0">
                          <a:effectLst/>
                          <a:latin typeface="Arial" panose="020B06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1</a:t>
                      </a:r>
                      <a:endParaRPr lang="fr-FR" sz="1200" kern="100" dirty="0">
                        <a:effectLst/>
                        <a:latin typeface="Arial" panose="020B06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88257">
                <a:tc v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endParaRPr lang="fr-FR" sz="1000" kern="100" dirty="0">
                        <a:effectLst/>
                        <a:latin typeface="Arial" panose="020B06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de-CH" sz="1200" kern="100" dirty="0" err="1">
                          <a:effectLst/>
                          <a:latin typeface="Arial" panose="020B06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Mriouate</a:t>
                      </a:r>
                      <a:endParaRPr lang="fr-FR" sz="1200" kern="100" dirty="0">
                        <a:effectLst/>
                        <a:latin typeface="Arial" panose="020B06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de-CH" sz="1200" kern="100" dirty="0" err="1">
                          <a:effectLst/>
                          <a:latin typeface="Arial" panose="020B06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Tighdouine</a:t>
                      </a:r>
                      <a:endParaRPr lang="fr-FR" sz="1200" kern="100" dirty="0">
                        <a:effectLst/>
                        <a:latin typeface="Arial" panose="020B06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de-CH" sz="1000" kern="100" dirty="0" err="1">
                          <a:effectLst/>
                          <a:latin typeface="Arial" panose="020B06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Classe</a:t>
                      </a:r>
                      <a:r>
                        <a:rPr lang="de-CH" sz="1000" kern="100" dirty="0">
                          <a:effectLst/>
                          <a:latin typeface="Arial" panose="020B06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 informelle</a:t>
                      </a:r>
                      <a:endParaRPr lang="fr-FR" sz="1000" kern="100" dirty="0">
                        <a:effectLst/>
                        <a:latin typeface="Arial" panose="020B06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de-CH" sz="1000" kern="100" dirty="0" err="1">
                          <a:effectLst/>
                          <a:latin typeface="Arial" panose="020B06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Association</a:t>
                      </a:r>
                      <a:r>
                        <a:rPr lang="de-CH" sz="1000" kern="100" dirty="0">
                          <a:effectLst/>
                          <a:latin typeface="Arial" panose="020B06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de-CH" sz="1000" kern="100" dirty="0" err="1">
                          <a:effectLst/>
                          <a:latin typeface="Arial" panose="020B06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Irs</a:t>
                      </a:r>
                      <a:r>
                        <a:rPr lang="de-CH" sz="1000" kern="100" dirty="0">
                          <a:effectLst/>
                          <a:latin typeface="Arial" panose="020B06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de-CH" sz="1000" kern="100" dirty="0" err="1">
                          <a:effectLst/>
                          <a:latin typeface="Arial" panose="020B06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pour</a:t>
                      </a:r>
                      <a:r>
                        <a:rPr lang="de-CH" sz="1000" kern="100" dirty="0">
                          <a:effectLst/>
                          <a:latin typeface="Arial" panose="020B06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 le </a:t>
                      </a:r>
                      <a:r>
                        <a:rPr lang="de-CH" sz="1000" kern="100" dirty="0" err="1">
                          <a:effectLst/>
                          <a:latin typeface="Arial" panose="020B06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développement</a:t>
                      </a:r>
                      <a:endParaRPr lang="fr-FR" sz="1000" kern="100" dirty="0">
                        <a:effectLst/>
                        <a:latin typeface="Arial" panose="020B06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de-CH" sz="1200" kern="100" dirty="0">
                          <a:effectLst/>
                          <a:latin typeface="Arial" panose="020B06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16</a:t>
                      </a:r>
                      <a:endParaRPr lang="fr-FR" sz="1200" kern="100" dirty="0">
                        <a:effectLst/>
                        <a:latin typeface="Arial" panose="020B06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de-CH" sz="1200" kern="100" dirty="0">
                          <a:effectLst/>
                          <a:latin typeface="Arial" panose="020B06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1</a:t>
                      </a:r>
                      <a:endParaRPr lang="fr-FR" sz="1200" kern="100" dirty="0">
                        <a:effectLst/>
                        <a:latin typeface="Arial" panose="020B06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88257">
                <a:tc row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de-CH" sz="1000" kern="100">
                          <a:effectLst/>
                          <a:latin typeface="Arial" panose="020B0604020202020204" pitchFamily="34" charset="0"/>
                          <a:ea typeface="PMingLiU" panose="02020500000000000000" pitchFamily="18" charset="-120"/>
                          <a:cs typeface="Calibri" panose="020F0502020204030204" pitchFamily="34" charset="0"/>
                        </a:rPr>
                        <a:t>YOUSSOUFIA</a:t>
                      </a:r>
                      <a:endParaRPr lang="fr-FR" sz="1000" kern="100">
                        <a:effectLst/>
                        <a:latin typeface="Arial" panose="020B06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de-CH" sz="1200" kern="100" dirty="0" err="1">
                          <a:effectLst/>
                          <a:latin typeface="Arial" panose="020B0604020202020204" pitchFamily="34" charset="0"/>
                          <a:ea typeface="PMingLiU" panose="02020500000000000000" pitchFamily="18" charset="-120"/>
                          <a:cs typeface="Calibri" panose="020F0502020204030204" pitchFamily="34" charset="0"/>
                        </a:rPr>
                        <a:t>Sebt</a:t>
                      </a:r>
                      <a:r>
                        <a:rPr lang="de-CH" sz="1200" kern="100" dirty="0">
                          <a:effectLst/>
                          <a:latin typeface="Arial" panose="020B0604020202020204" pitchFamily="34" charset="0"/>
                          <a:ea typeface="PMingLiU" panose="02020500000000000000" pitchFamily="18" charset="-12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de-CH" sz="1200" kern="100" dirty="0" err="1">
                          <a:effectLst/>
                          <a:latin typeface="Arial" panose="020B0604020202020204" pitchFamily="34" charset="0"/>
                          <a:ea typeface="PMingLiU" panose="02020500000000000000" pitchFamily="18" charset="-120"/>
                          <a:cs typeface="Calibri" panose="020F0502020204030204" pitchFamily="34" charset="0"/>
                        </a:rPr>
                        <a:t>Lakhoualqa</a:t>
                      </a:r>
                      <a:r>
                        <a:rPr lang="de-CH" sz="1200" kern="100" dirty="0">
                          <a:effectLst/>
                          <a:latin typeface="Arial" panose="020B0604020202020204" pitchFamily="34" charset="0"/>
                          <a:ea typeface="PMingLiU" panose="02020500000000000000" pitchFamily="18" charset="-120"/>
                          <a:cs typeface="Calibri" panose="020F0502020204030204" pitchFamily="34" charset="0"/>
                        </a:rPr>
                        <a:t> (*)</a:t>
                      </a:r>
                      <a:endParaRPr lang="fr-FR" sz="1200" kern="100" dirty="0">
                        <a:effectLst/>
                        <a:latin typeface="Arial" panose="020B06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de-CH" sz="1200" kern="100" dirty="0" err="1">
                          <a:effectLst/>
                          <a:latin typeface="Arial" panose="020B0604020202020204" pitchFamily="34" charset="0"/>
                          <a:ea typeface="PMingLiU" panose="02020500000000000000" pitchFamily="18" charset="-120"/>
                          <a:cs typeface="Calibri" panose="020F0502020204030204" pitchFamily="34" charset="0"/>
                        </a:rPr>
                        <a:t>Lakhoualqa</a:t>
                      </a:r>
                      <a:endParaRPr lang="fr-FR" sz="1200" kern="100" dirty="0">
                        <a:effectLst/>
                        <a:latin typeface="Arial" panose="020B06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de-CH" sz="1000" kern="100">
                          <a:effectLst/>
                          <a:latin typeface="Arial" panose="020B06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Classe dans école publique</a:t>
                      </a:r>
                      <a:endParaRPr lang="fr-FR" sz="1000" kern="100">
                        <a:effectLst/>
                        <a:latin typeface="Arial" panose="020B06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de-CH" sz="1000" kern="100">
                          <a:effectLst/>
                          <a:latin typeface="Arial" panose="020B06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Association de parents d’élèves</a:t>
                      </a:r>
                      <a:endParaRPr lang="fr-FR" sz="1000" kern="100">
                        <a:effectLst/>
                        <a:latin typeface="Arial" panose="020B06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de-CH" sz="1200" kern="100">
                          <a:effectLst/>
                          <a:latin typeface="Arial" panose="020B06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18</a:t>
                      </a:r>
                      <a:endParaRPr lang="fr-FR" sz="1200" kern="100">
                        <a:effectLst/>
                        <a:latin typeface="Arial" panose="020B06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de-CH" sz="1200" kern="100" dirty="0">
                          <a:effectLst/>
                          <a:latin typeface="Arial" panose="020B06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1</a:t>
                      </a:r>
                      <a:endParaRPr lang="fr-FR" sz="1200" kern="100" dirty="0">
                        <a:effectLst/>
                        <a:latin typeface="Arial" panose="020B06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2521808767"/>
                  </a:ext>
                </a:extLst>
              </a:tr>
              <a:tr h="488257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de-CH" sz="1200" kern="100" dirty="0" err="1">
                          <a:effectLst/>
                          <a:latin typeface="Arial" panose="020B0604020202020204" pitchFamily="34" charset="0"/>
                          <a:ea typeface="PMingLiU" panose="02020500000000000000" pitchFamily="18" charset="-120"/>
                          <a:cs typeface="Calibri" panose="020F0502020204030204" pitchFamily="34" charset="0"/>
                        </a:rPr>
                        <a:t>Rass</a:t>
                      </a:r>
                      <a:r>
                        <a:rPr lang="de-CH" sz="1200" kern="100" dirty="0">
                          <a:effectLst/>
                          <a:latin typeface="Arial" panose="020B0604020202020204" pitchFamily="34" charset="0"/>
                          <a:ea typeface="PMingLiU" panose="02020500000000000000" pitchFamily="18" charset="-12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de-CH" sz="1200" kern="100" dirty="0" err="1">
                          <a:effectLst/>
                          <a:latin typeface="Arial" panose="020B0604020202020204" pitchFamily="34" charset="0"/>
                          <a:ea typeface="PMingLiU" panose="02020500000000000000" pitchFamily="18" charset="-120"/>
                          <a:cs typeface="Calibri" panose="020F0502020204030204" pitchFamily="34" charset="0"/>
                        </a:rPr>
                        <a:t>el</a:t>
                      </a:r>
                      <a:r>
                        <a:rPr lang="de-CH" sz="1200" kern="100" dirty="0">
                          <a:effectLst/>
                          <a:latin typeface="Arial" panose="020B0604020202020204" pitchFamily="34" charset="0"/>
                          <a:ea typeface="PMingLiU" panose="02020500000000000000" pitchFamily="18" charset="-120"/>
                          <a:cs typeface="Calibri" panose="020F0502020204030204" pitchFamily="34" charset="0"/>
                        </a:rPr>
                        <a:t> Ain</a:t>
                      </a:r>
                      <a:endParaRPr lang="fr-FR" sz="1200" kern="100" dirty="0">
                        <a:effectLst/>
                        <a:latin typeface="Arial" panose="020B06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de-CH" sz="1200" kern="100" dirty="0" err="1">
                          <a:effectLst/>
                          <a:latin typeface="Arial" panose="020B0604020202020204" pitchFamily="34" charset="0"/>
                          <a:ea typeface="PMingLiU" panose="02020500000000000000" pitchFamily="18" charset="-120"/>
                          <a:cs typeface="Calibri" panose="020F0502020204030204" pitchFamily="34" charset="0"/>
                        </a:rPr>
                        <a:t>Rass</a:t>
                      </a:r>
                      <a:r>
                        <a:rPr lang="de-CH" sz="1200" kern="100" dirty="0">
                          <a:effectLst/>
                          <a:latin typeface="Arial" panose="020B0604020202020204" pitchFamily="34" charset="0"/>
                          <a:ea typeface="PMingLiU" panose="02020500000000000000" pitchFamily="18" charset="-12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de-CH" sz="1200" kern="100" dirty="0" err="1">
                          <a:effectLst/>
                          <a:latin typeface="Arial" panose="020B0604020202020204" pitchFamily="34" charset="0"/>
                          <a:ea typeface="PMingLiU" panose="02020500000000000000" pitchFamily="18" charset="-120"/>
                          <a:cs typeface="Calibri" panose="020F0502020204030204" pitchFamily="34" charset="0"/>
                        </a:rPr>
                        <a:t>el</a:t>
                      </a:r>
                      <a:r>
                        <a:rPr lang="de-CH" sz="1200" kern="100" dirty="0">
                          <a:effectLst/>
                          <a:latin typeface="Arial" panose="020B0604020202020204" pitchFamily="34" charset="0"/>
                          <a:ea typeface="PMingLiU" panose="02020500000000000000" pitchFamily="18" charset="-120"/>
                          <a:cs typeface="Calibri" panose="020F0502020204030204" pitchFamily="34" charset="0"/>
                        </a:rPr>
                        <a:t> Ain</a:t>
                      </a:r>
                      <a:endParaRPr lang="fr-FR" sz="1200" kern="100" dirty="0">
                        <a:effectLst/>
                        <a:latin typeface="Arial" panose="020B06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de-CH" sz="1000" kern="100">
                          <a:effectLst/>
                          <a:latin typeface="Arial" panose="020B06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Classe dans école  publiq</a:t>
                      </a:r>
                      <a:endParaRPr lang="fr-FR" sz="1000" kern="100">
                        <a:effectLst/>
                        <a:latin typeface="Arial" panose="020B06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de-CH" sz="1000" kern="100">
                          <a:effectLst/>
                          <a:latin typeface="Arial" panose="020B06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Association de parents d’élèves</a:t>
                      </a:r>
                      <a:endParaRPr lang="fr-FR" sz="1000" kern="100">
                        <a:effectLst/>
                        <a:latin typeface="Arial" panose="020B06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de-CH" sz="1200" kern="100">
                          <a:effectLst/>
                          <a:latin typeface="Arial" panose="020B06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38</a:t>
                      </a:r>
                      <a:endParaRPr lang="fr-FR" sz="1200" kern="100">
                        <a:effectLst/>
                        <a:latin typeface="Arial" panose="020B06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de-CH" sz="1200" kern="100">
                          <a:effectLst/>
                          <a:latin typeface="Arial" panose="020B06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(deux groupes)</a:t>
                      </a:r>
                      <a:endParaRPr lang="fr-FR" sz="1200" kern="100">
                        <a:effectLst/>
                        <a:latin typeface="Arial" panose="020B06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de-CH" sz="1200" kern="100" dirty="0">
                          <a:effectLst/>
                          <a:latin typeface="Arial" panose="020B06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2</a:t>
                      </a:r>
                      <a:endParaRPr lang="fr-FR" sz="1200" kern="100" dirty="0">
                        <a:effectLst/>
                        <a:latin typeface="Arial" panose="020B06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677649693"/>
                  </a:ext>
                </a:extLst>
              </a:tr>
              <a:tr h="488257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de-CH" sz="1200" kern="100" dirty="0" err="1">
                          <a:effectLst/>
                          <a:latin typeface="Arial" panose="020B0604020202020204" pitchFamily="34" charset="0"/>
                          <a:ea typeface="PMingLiU" panose="02020500000000000000" pitchFamily="18" charset="-120"/>
                          <a:cs typeface="Calibri" panose="020F0502020204030204" pitchFamily="34" charset="0"/>
                        </a:rPr>
                        <a:t>Oulad</a:t>
                      </a:r>
                      <a:r>
                        <a:rPr lang="de-CH" sz="1200" kern="100" dirty="0">
                          <a:effectLst/>
                          <a:latin typeface="Arial" panose="020B0604020202020204" pitchFamily="34" charset="0"/>
                          <a:ea typeface="PMingLiU" panose="02020500000000000000" pitchFamily="18" charset="-120"/>
                          <a:cs typeface="Calibri" panose="020F0502020204030204" pitchFamily="34" charset="0"/>
                        </a:rPr>
                        <a:t> Abderrahmane</a:t>
                      </a:r>
                      <a:endParaRPr lang="fr-FR" sz="1200" kern="100" dirty="0">
                        <a:effectLst/>
                        <a:latin typeface="Arial" panose="020B06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de-CH" sz="1200" kern="100" dirty="0" err="1">
                          <a:effectLst/>
                          <a:latin typeface="Arial" panose="020B0604020202020204" pitchFamily="34" charset="0"/>
                          <a:ea typeface="PMingLiU" panose="02020500000000000000" pitchFamily="18" charset="-120"/>
                          <a:cs typeface="Calibri" panose="020F0502020204030204" pitchFamily="34" charset="0"/>
                        </a:rPr>
                        <a:t>Rass</a:t>
                      </a:r>
                      <a:r>
                        <a:rPr lang="de-CH" sz="1200" kern="100" dirty="0">
                          <a:effectLst/>
                          <a:latin typeface="Arial" panose="020B0604020202020204" pitchFamily="34" charset="0"/>
                          <a:ea typeface="PMingLiU" panose="02020500000000000000" pitchFamily="18" charset="-12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de-CH" sz="1200" kern="100" dirty="0" err="1">
                          <a:effectLst/>
                          <a:latin typeface="Arial" panose="020B0604020202020204" pitchFamily="34" charset="0"/>
                          <a:ea typeface="PMingLiU" panose="02020500000000000000" pitchFamily="18" charset="-120"/>
                          <a:cs typeface="Calibri" panose="020F0502020204030204" pitchFamily="34" charset="0"/>
                        </a:rPr>
                        <a:t>el</a:t>
                      </a:r>
                      <a:r>
                        <a:rPr lang="de-CH" sz="1200" kern="100" dirty="0">
                          <a:effectLst/>
                          <a:latin typeface="Arial" panose="020B0604020202020204" pitchFamily="34" charset="0"/>
                          <a:ea typeface="PMingLiU" panose="02020500000000000000" pitchFamily="18" charset="-120"/>
                          <a:cs typeface="Calibri" panose="020F0502020204030204" pitchFamily="34" charset="0"/>
                        </a:rPr>
                        <a:t> Ain</a:t>
                      </a:r>
                      <a:endParaRPr lang="fr-FR" sz="1200" kern="100" dirty="0">
                        <a:effectLst/>
                        <a:latin typeface="Arial" panose="020B06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de-CH" sz="1000" kern="100">
                          <a:effectLst/>
                          <a:latin typeface="Arial" panose="020B06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Classe dans école publique</a:t>
                      </a:r>
                      <a:endParaRPr lang="fr-FR" sz="1000" kern="100">
                        <a:effectLst/>
                        <a:latin typeface="Arial" panose="020B06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de-CH" sz="1000" kern="100">
                          <a:effectLst/>
                          <a:latin typeface="Arial" panose="020B06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Association de parents d’élèves</a:t>
                      </a:r>
                      <a:endParaRPr lang="fr-FR" sz="1000" kern="100">
                        <a:effectLst/>
                        <a:latin typeface="Arial" panose="020B06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de-CH" sz="1200" kern="100">
                          <a:effectLst/>
                          <a:latin typeface="Arial" panose="020B06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17</a:t>
                      </a:r>
                      <a:endParaRPr lang="fr-FR" sz="1200" kern="100">
                        <a:effectLst/>
                        <a:latin typeface="Arial" panose="020B06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de-CH" sz="1200" kern="100" dirty="0">
                          <a:effectLst/>
                          <a:latin typeface="Arial" panose="020B06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1</a:t>
                      </a:r>
                      <a:endParaRPr lang="fr-FR" sz="1200" kern="100" dirty="0">
                        <a:effectLst/>
                        <a:latin typeface="Arial" panose="020B06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3045051719"/>
                  </a:ext>
                </a:extLst>
              </a:tr>
              <a:tr h="488257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de-CH" sz="1200" kern="100" dirty="0">
                          <a:effectLst/>
                          <a:latin typeface="Arial" panose="020B0604020202020204" pitchFamily="34" charset="0"/>
                          <a:ea typeface="PMingLiU" panose="02020500000000000000" pitchFamily="18" charset="-120"/>
                          <a:cs typeface="Calibri" panose="020F0502020204030204" pitchFamily="34" charset="0"/>
                        </a:rPr>
                        <a:t>Dar Hedi </a:t>
                      </a:r>
                      <a:r>
                        <a:rPr lang="de-CH" sz="1200" kern="100" dirty="0" err="1">
                          <a:effectLst/>
                          <a:latin typeface="Arial" panose="020B0604020202020204" pitchFamily="34" charset="0"/>
                          <a:ea typeface="PMingLiU" panose="02020500000000000000" pitchFamily="18" charset="-120"/>
                          <a:cs typeface="Calibri" panose="020F0502020204030204" pitchFamily="34" charset="0"/>
                        </a:rPr>
                        <a:t>Benddou</a:t>
                      </a:r>
                      <a:endParaRPr lang="fr-FR" sz="1200" kern="100" dirty="0">
                        <a:effectLst/>
                        <a:latin typeface="Arial" panose="020B06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de-CH" sz="1200" kern="100" dirty="0" err="1">
                          <a:effectLst/>
                          <a:latin typeface="Arial" panose="020B0604020202020204" pitchFamily="34" charset="0"/>
                          <a:ea typeface="PMingLiU" panose="02020500000000000000" pitchFamily="18" charset="-120"/>
                          <a:cs typeface="Calibri" panose="020F0502020204030204" pitchFamily="34" charset="0"/>
                        </a:rPr>
                        <a:t>Atiamim</a:t>
                      </a:r>
                      <a:endParaRPr lang="fr-FR" sz="1200" kern="100" dirty="0">
                        <a:effectLst/>
                        <a:latin typeface="Arial" panose="020B06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de-CH" sz="1000" kern="100">
                          <a:effectLst/>
                          <a:latin typeface="Arial" panose="020B06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Classe dans école publique</a:t>
                      </a:r>
                      <a:endParaRPr lang="fr-FR" sz="1000" kern="100">
                        <a:effectLst/>
                        <a:latin typeface="Arial" panose="020B06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de-CH" sz="1000" kern="100">
                          <a:effectLst/>
                          <a:latin typeface="Arial" panose="020B06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Association de parents d’élèves</a:t>
                      </a:r>
                      <a:endParaRPr lang="fr-FR" sz="1000" kern="100">
                        <a:effectLst/>
                        <a:latin typeface="Arial" panose="020B06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de-CH" sz="1200" kern="100">
                          <a:effectLst/>
                          <a:latin typeface="Arial" panose="020B06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34</a:t>
                      </a:r>
                      <a:endParaRPr lang="fr-FR" sz="1200" kern="100">
                        <a:effectLst/>
                        <a:latin typeface="Arial" panose="020B06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de-CH" sz="1200" kern="100">
                          <a:effectLst/>
                          <a:latin typeface="Arial" panose="020B06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(deux groupes)</a:t>
                      </a:r>
                      <a:endParaRPr lang="fr-FR" sz="1200" kern="100">
                        <a:effectLst/>
                        <a:latin typeface="Arial" panose="020B06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de-CH" sz="1200" kern="100" dirty="0">
                          <a:effectLst/>
                          <a:latin typeface="Arial" panose="020B06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2</a:t>
                      </a:r>
                      <a:endParaRPr lang="fr-FR" sz="1200" kern="100" dirty="0">
                        <a:effectLst/>
                        <a:latin typeface="Arial" panose="020B06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2030431203"/>
                  </a:ext>
                </a:extLst>
              </a:tr>
              <a:tr h="381901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de-CH" sz="10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 </a:t>
                      </a:r>
                      <a:endParaRPr lang="fr-FR" sz="1000" kern="100" dirty="0">
                        <a:effectLst/>
                        <a:latin typeface="Arial" panose="020B06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de-CH" sz="10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 </a:t>
                      </a:r>
                      <a:endParaRPr lang="fr-FR" sz="1000" kern="100" dirty="0">
                        <a:effectLst/>
                        <a:latin typeface="Arial" panose="020B06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fr-FR" sz="1000" kern="100" dirty="0">
                          <a:effectLst/>
                          <a:latin typeface="Arial" panose="020B06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fr-FR" sz="1000" kern="100" dirty="0">
                        <a:effectLst/>
                        <a:latin typeface="Arial" panose="020B06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fr-FR" sz="1000" kern="100" dirty="0">
                        <a:effectLst/>
                        <a:latin typeface="Arial" panose="020B06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fr-FR" sz="1400" b="1" kern="100" dirty="0">
                          <a:effectLst/>
                          <a:latin typeface="Arial" panose="020B06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338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fr-FR" sz="1400" b="1" kern="100" dirty="0">
                          <a:effectLst/>
                          <a:latin typeface="Arial" panose="020B06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42169336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73092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FD892399-0A33-A6DB-BA1B-F575B32149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210146"/>
          </a:xfrm>
        </p:spPr>
        <p:txBody>
          <a:bodyPr>
            <a:normAutofit/>
          </a:bodyPr>
          <a:lstStyle/>
          <a:p>
            <a:pPr algn="ctr"/>
            <a:r>
              <a:rPr lang="fr-FR" sz="3600" dirty="0">
                <a:latin typeface="Times New Roman" pitchFamily="18" charset="0"/>
                <a:cs typeface="Times New Roman" pitchFamily="18" charset="0"/>
              </a:rPr>
              <a:t>La réussite du projet</a:t>
            </a:r>
            <a:br>
              <a:rPr lang="fr-FR" sz="3600" dirty="0">
                <a:latin typeface="Times New Roman" pitchFamily="18" charset="0"/>
                <a:cs typeface="Times New Roman" pitchFamily="18" charset="0"/>
              </a:rPr>
            </a:b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dépend du CDRT mais aussi: 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84C037B2-E3E8-1ECD-FBA8-9FC2002DDE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3608" y="1628800"/>
            <a:ext cx="7890080" cy="4763616"/>
          </a:xfrm>
        </p:spPr>
        <p:txBody>
          <a:bodyPr>
            <a:normAutofit fontScale="70000" lnSpcReduction="20000"/>
          </a:bodyPr>
          <a:lstStyle/>
          <a:p>
            <a:r>
              <a:rPr lang="fr-MC" sz="3400" dirty="0">
                <a:latin typeface="Times New Roman" pitchFamily="18" charset="0"/>
                <a:cs typeface="Times New Roman" pitchFamily="18" charset="0"/>
              </a:rPr>
              <a:t>Soutien </a:t>
            </a:r>
            <a:r>
              <a:rPr lang="fr-MC" sz="3400" dirty="0" smtClean="0">
                <a:latin typeface="Times New Roman" pitchFamily="18" charset="0"/>
                <a:cs typeface="Times New Roman" pitchFamily="18" charset="0"/>
              </a:rPr>
              <a:t>des Directions Provinciales partenaires </a:t>
            </a:r>
            <a:r>
              <a:rPr lang="fr-MC" sz="3400" dirty="0">
                <a:latin typeface="Times New Roman" pitchFamily="18" charset="0"/>
                <a:cs typeface="Times New Roman" pitchFamily="18" charset="0"/>
              </a:rPr>
              <a:t>(contacts avec les responsables d’établissements et soutien logistique)</a:t>
            </a:r>
          </a:p>
          <a:p>
            <a:r>
              <a:rPr lang="fr-FR" sz="3400" dirty="0">
                <a:latin typeface="Times New Roman" pitchFamily="18" charset="0"/>
                <a:cs typeface="Times New Roman" pitchFamily="18" charset="0"/>
              </a:rPr>
              <a:t>Implication active des bénéficiaires dans toutes les activités de ce projet (directeurs d’écoles, éducatrices, parents, associations, </a:t>
            </a:r>
            <a:r>
              <a:rPr lang="fr-FR" sz="3400" dirty="0" err="1">
                <a:latin typeface="Times New Roman" pitchFamily="18" charset="0"/>
                <a:cs typeface="Times New Roman" pitchFamily="18" charset="0"/>
              </a:rPr>
              <a:t>etc</a:t>
            </a:r>
            <a:r>
              <a:rPr lang="fr-FR" sz="3400" dirty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r>
              <a:rPr lang="fr-FR" sz="3400" dirty="0">
                <a:latin typeface="Times New Roman" pitchFamily="18" charset="0"/>
                <a:cs typeface="Times New Roman" pitchFamily="18" charset="0"/>
              </a:rPr>
              <a:t>Présence assidue des éducatrices aux sessions de formation que nous allons organiser pour elles (prise en charge complète des frais)</a:t>
            </a:r>
          </a:p>
          <a:p>
            <a:r>
              <a:rPr lang="fr-FR" sz="3400" dirty="0">
                <a:latin typeface="Times New Roman" pitchFamily="18" charset="0"/>
                <a:cs typeface="Times New Roman" pitchFamily="18" charset="0"/>
              </a:rPr>
              <a:t>Bonne communication </a:t>
            </a:r>
            <a:r>
              <a:rPr lang="fr-FR" sz="3400" dirty="0" smtClean="0">
                <a:latin typeface="Times New Roman" pitchFamily="18" charset="0"/>
                <a:cs typeface="Times New Roman" pitchFamily="18" charset="0"/>
              </a:rPr>
              <a:t>permanente entre les différents acteurs (intervenants, bénéficiaires): utilisation des outils technologiques dont la </a:t>
            </a:r>
            <a:r>
              <a:rPr lang="fr-FR" sz="3400" dirty="0">
                <a:latin typeface="Times New Roman" pitchFamily="18" charset="0"/>
                <a:cs typeface="Times New Roman" pitchFamily="18" charset="0"/>
              </a:rPr>
              <a:t>plate-forme </a:t>
            </a:r>
            <a:r>
              <a:rPr lang="fr-FR" sz="3400" dirty="0" smtClean="0">
                <a:latin typeface="Times New Roman" pitchFamily="18" charset="0"/>
                <a:cs typeface="Times New Roman" pitchFamily="18" charset="0"/>
              </a:rPr>
              <a:t>digitale de </a:t>
            </a:r>
            <a:r>
              <a:rPr lang="fr-FR" sz="3400" dirty="0">
                <a:latin typeface="Times New Roman" pitchFamily="18" charset="0"/>
                <a:cs typeface="Times New Roman" pitchFamily="18" charset="0"/>
              </a:rPr>
              <a:t>suivi du </a:t>
            </a:r>
            <a:r>
              <a:rPr lang="fr-FR" sz="3400" dirty="0" smtClean="0">
                <a:latin typeface="Times New Roman" pitchFamily="18" charset="0"/>
                <a:cs typeface="Times New Roman" pitchFamily="18" charset="0"/>
              </a:rPr>
              <a:t>projet qui sera mise en place</a:t>
            </a:r>
            <a:endParaRPr lang="fr-FR" sz="3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fr-FR" sz="3400" dirty="0" smtClean="0">
                <a:latin typeface="Times New Roman" pitchFamily="18" charset="0"/>
                <a:cs typeface="Times New Roman" pitchFamily="18" charset="0"/>
              </a:rPr>
              <a:t>Actions de motivation: récompenses des meilleures </a:t>
            </a:r>
            <a:r>
              <a:rPr lang="fr-FR" sz="3400" dirty="0">
                <a:latin typeface="Times New Roman" pitchFamily="18" charset="0"/>
                <a:cs typeface="Times New Roman" pitchFamily="18" charset="0"/>
              </a:rPr>
              <a:t>réalisations, meilleur </a:t>
            </a:r>
            <a:r>
              <a:rPr lang="fr-FR" sz="3400" dirty="0" smtClean="0">
                <a:latin typeface="Times New Roman" pitchFamily="18" charset="0"/>
                <a:cs typeface="Times New Roman" pitchFamily="18" charset="0"/>
              </a:rPr>
              <a:t>décoration, </a:t>
            </a:r>
            <a:r>
              <a:rPr lang="fr-FR" sz="3400" dirty="0">
                <a:latin typeface="Times New Roman" pitchFamily="18" charset="0"/>
                <a:cs typeface="Times New Roman" pitchFamily="18" charset="0"/>
              </a:rPr>
              <a:t>…)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4039033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3600" dirty="0" smtClean="0">
                <a:latin typeface="Times New Roman" pitchFamily="18" charset="0"/>
                <a:cs typeface="Times New Roman" pitchFamily="18" charset="0"/>
              </a:rPr>
              <a:t>Les partenaires</a:t>
            </a:r>
            <a:endParaRPr lang="fr-FR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43608" y="1447800"/>
            <a:ext cx="7992888" cy="4800600"/>
          </a:xfrm>
        </p:spPr>
        <p:txBody>
          <a:bodyPr>
            <a:normAutofit fontScale="92500"/>
          </a:bodyPr>
          <a:lstStyle/>
          <a:p>
            <a:r>
              <a:rPr lang="fr-FR" dirty="0" smtClean="0"/>
              <a:t>La Direction Provinciale du MEN de Youssoufia</a:t>
            </a:r>
          </a:p>
          <a:p>
            <a:r>
              <a:rPr lang="fr-FR" dirty="0">
                <a:solidFill>
                  <a:prstClr val="black"/>
                </a:solidFill>
              </a:rPr>
              <a:t>La Direction Provinciale du MEN </a:t>
            </a:r>
            <a:r>
              <a:rPr lang="fr-FR" dirty="0" smtClean="0">
                <a:solidFill>
                  <a:prstClr val="black"/>
                </a:solidFill>
              </a:rPr>
              <a:t>de Al Haouz</a:t>
            </a:r>
          </a:p>
          <a:p>
            <a:r>
              <a:rPr lang="fr-FR" dirty="0" smtClean="0">
                <a:solidFill>
                  <a:prstClr val="black"/>
                </a:solidFill>
              </a:rPr>
              <a:t>L’AREF Marrakech-Safi</a:t>
            </a:r>
          </a:p>
          <a:p>
            <a:r>
              <a:rPr lang="fr-FR" dirty="0" smtClean="0">
                <a:solidFill>
                  <a:prstClr val="black"/>
                </a:solidFill>
              </a:rPr>
              <a:t>L’Ecole Normale Supérieure de l’Université Cadi </a:t>
            </a:r>
            <a:r>
              <a:rPr lang="fr-FR" dirty="0" err="1" smtClean="0">
                <a:solidFill>
                  <a:prstClr val="black"/>
                </a:solidFill>
              </a:rPr>
              <a:t>Ayyad</a:t>
            </a:r>
            <a:r>
              <a:rPr lang="fr-FR" dirty="0" smtClean="0">
                <a:solidFill>
                  <a:prstClr val="black"/>
                </a:solidFill>
              </a:rPr>
              <a:t> – Marrakech</a:t>
            </a:r>
          </a:p>
          <a:p>
            <a:r>
              <a:rPr lang="fr-FR" dirty="0" smtClean="0">
                <a:solidFill>
                  <a:prstClr val="black"/>
                </a:solidFill>
              </a:rPr>
              <a:t>Les associations villageoises de développement</a:t>
            </a:r>
            <a:endParaRPr lang="fr-FR" dirty="0">
              <a:solidFill>
                <a:prstClr val="black"/>
              </a:solidFill>
            </a:endParaRPr>
          </a:p>
          <a:p>
            <a:r>
              <a:rPr lang="fr-FR" dirty="0" smtClean="0">
                <a:solidFill>
                  <a:prstClr val="black"/>
                </a:solidFill>
              </a:rPr>
              <a:t>Les </a:t>
            </a:r>
            <a:r>
              <a:rPr lang="fr-FR" dirty="0" smtClean="0"/>
              <a:t>associations </a:t>
            </a:r>
            <a:r>
              <a:rPr lang="fr-FR" dirty="0"/>
              <a:t>de parents d’élèves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4357269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B07B6447-B03E-A03F-34D4-EDCA589212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L’Equipe  </a:t>
            </a:r>
            <a:r>
              <a:rPr lang="fr-FR" dirty="0">
                <a:latin typeface="Times New Roman" pitchFamily="18" charset="0"/>
                <a:cs typeface="Times New Roman" pitchFamily="18" charset="0"/>
              </a:rPr>
              <a:t>Projet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E798DEEF-A67C-C2B7-B626-50D268B938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3568" y="1916832"/>
            <a:ext cx="8255768" cy="4525963"/>
          </a:xfrm>
        </p:spPr>
        <p:txBody>
          <a:bodyPr>
            <a:normAutofit/>
          </a:bodyPr>
          <a:lstStyle/>
          <a:p>
            <a:r>
              <a:rPr lang="fr-FR" sz="2400" b="1" dirty="0">
                <a:latin typeface="Times New Roman" pitchFamily="18" charset="0"/>
                <a:cs typeface="Times New Roman" pitchFamily="18" charset="0"/>
              </a:rPr>
              <a:t>Pr.  Abdelkader MOKHLISSE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, Coordination générale du projet, </a:t>
            </a:r>
            <a:r>
              <a:rPr lang="en-US" altLang="fr-FR" sz="2400" dirty="0">
                <a:latin typeface="Times New Roman" pitchFamily="18" charset="0"/>
                <a:cs typeface="Times New Roman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mokhlisse@gmail.com</a:t>
            </a:r>
            <a:endParaRPr lang="fr-FR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fr-FR" sz="2400" b="1" dirty="0">
                <a:latin typeface="Times New Roman" pitchFamily="18" charset="0"/>
                <a:cs typeface="Times New Roman" pitchFamily="18" charset="0"/>
              </a:rPr>
              <a:t>Pr.  Abdelaziz ESSAYEDI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Coordination 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pédagogique, </a:t>
            </a:r>
            <a:r>
              <a:rPr lang="fr-FR" sz="2400" dirty="0">
                <a:latin typeface="Times New Roman" pitchFamily="18" charset="0"/>
                <a:cs typeface="Times New Roman" pitchFamily="18" charset="0"/>
                <a:hlinkClick r:id="rId3"/>
              </a:rPr>
              <a:t>azizessayedi@yahoo.fr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fr-FR" sz="2400" b="1" dirty="0">
                <a:latin typeface="Times New Roman" pitchFamily="18" charset="0"/>
                <a:cs typeface="Times New Roman" pitchFamily="18" charset="0"/>
              </a:rPr>
              <a:t>Pr. </a:t>
            </a:r>
            <a:r>
              <a:rPr lang="fr-FR" sz="2400" b="1" dirty="0" err="1">
                <a:latin typeface="Times New Roman" pitchFamily="18" charset="0"/>
                <a:cs typeface="Times New Roman" pitchFamily="18" charset="0"/>
              </a:rPr>
              <a:t>Saaida</a:t>
            </a:r>
            <a:r>
              <a:rPr lang="fr-FR" sz="2400" b="1" dirty="0">
                <a:latin typeface="Times New Roman" pitchFamily="18" charset="0"/>
                <a:cs typeface="Times New Roman" pitchFamily="18" charset="0"/>
              </a:rPr>
              <a:t> BONA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Cheffe 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de projet, </a:t>
            </a:r>
            <a:r>
              <a:rPr lang="fr-FR" sz="2400" dirty="0" smtClean="0">
                <a:latin typeface="Times New Roman" pitchFamily="18" charset="0"/>
                <a:cs typeface="Times New Roman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bonasaaida@gmail.com</a:t>
            </a: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fr-FR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fr-FR" sz="2400" b="1" dirty="0">
                <a:latin typeface="Times New Roman" pitchFamily="18" charset="0"/>
                <a:cs typeface="Times New Roman" pitchFamily="18" charset="0"/>
              </a:rPr>
              <a:t>Pr.  Ahmed CHEHBOUNI, Président CDRT</a:t>
            </a:r>
          </a:p>
          <a:p>
            <a:r>
              <a:rPr lang="fr-FR" sz="2400" b="1" dirty="0">
                <a:latin typeface="Times New Roman" pitchFamily="18" charset="0"/>
                <a:cs typeface="Times New Roman" pitchFamily="18" charset="0"/>
              </a:rPr>
              <a:t>M. Brahim BADRI, </a:t>
            </a:r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Ingénieur, membre </a:t>
            </a:r>
            <a:r>
              <a:rPr lang="fr-FR" sz="2400" b="1" dirty="0">
                <a:latin typeface="Times New Roman" pitchFamily="18" charset="0"/>
                <a:cs typeface="Times New Roman" pitchFamily="18" charset="0"/>
              </a:rPr>
              <a:t>du bureau</a:t>
            </a:r>
          </a:p>
          <a:p>
            <a:r>
              <a:rPr lang="fr-FR" sz="2400" b="1" dirty="0">
                <a:latin typeface="Times New Roman" pitchFamily="18" charset="0"/>
                <a:cs typeface="Times New Roman" pitchFamily="18" charset="0"/>
              </a:rPr>
              <a:t>Dr. Jamila ELHOUDZI, pédiatre, </a:t>
            </a:r>
          </a:p>
          <a:p>
            <a:pPr marL="82296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9217169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672494" y="1819381"/>
            <a:ext cx="4657522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4800" b="0" dirty="0">
                <a:solidFill>
                  <a:srgbClr val="00AFEF"/>
                </a:solidFill>
                <a:latin typeface="Carlito"/>
                <a:cs typeface="Carlito"/>
              </a:rPr>
              <a:t>«</a:t>
            </a:r>
            <a:r>
              <a:rPr sz="4800" b="0" spc="-85" dirty="0">
                <a:solidFill>
                  <a:srgbClr val="00AFEF"/>
                </a:solidFill>
                <a:latin typeface="Carlito"/>
                <a:cs typeface="Carlito"/>
              </a:rPr>
              <a:t> </a:t>
            </a:r>
            <a:r>
              <a:rPr sz="4800" spc="-409" dirty="0" err="1" smtClean="0">
                <a:solidFill>
                  <a:srgbClr val="00AFEF"/>
                </a:solidFill>
                <a:latin typeface="Times New Roman" pitchFamily="18" charset="0"/>
                <a:cs typeface="Times New Roman" pitchFamily="18" charset="0"/>
              </a:rPr>
              <a:t>L’éducation</a:t>
            </a:r>
            <a:endParaRPr sz="4800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275856" y="2584145"/>
            <a:ext cx="5089570" cy="29674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26695" algn="ctr">
              <a:spcBef>
                <a:spcPts val="100"/>
              </a:spcBef>
            </a:pPr>
            <a:r>
              <a:rPr lang="fr-FR" sz="4800" spc="-20" dirty="0" smtClean="0">
                <a:solidFill>
                  <a:srgbClr val="00AFE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est </a:t>
            </a:r>
            <a:r>
              <a:rPr sz="4800" spc="-155" dirty="0" err="1" smtClean="0">
                <a:solidFill>
                  <a:srgbClr val="00AFEF"/>
                </a:solidFill>
                <a:latin typeface="Times New Roman" pitchFamily="18" charset="0"/>
                <a:cs typeface="Times New Roman" pitchFamily="18" charset="0"/>
              </a:rPr>
              <a:t>l’arme</a:t>
            </a:r>
            <a:r>
              <a:rPr lang="fr-FR" sz="4800" spc="-155" dirty="0" smtClean="0">
                <a:solidFill>
                  <a:srgbClr val="00AFE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4800" spc="-170" dirty="0">
                <a:solidFill>
                  <a:srgbClr val="00AFEF"/>
                </a:solidFill>
                <a:latin typeface="Times New Roman" pitchFamily="18" charset="0"/>
                <a:cs typeface="Times New Roman" pitchFamily="18" charset="0"/>
              </a:rPr>
              <a:t>la </a:t>
            </a:r>
            <a:r>
              <a:rPr sz="4800" spc="-200" dirty="0">
                <a:solidFill>
                  <a:srgbClr val="00AFEF"/>
                </a:solidFill>
                <a:latin typeface="Times New Roman" pitchFamily="18" charset="0"/>
                <a:cs typeface="Times New Roman" pitchFamily="18" charset="0"/>
              </a:rPr>
              <a:t>plus </a:t>
            </a:r>
            <a:r>
              <a:rPr sz="4800" spc="-220" dirty="0" err="1">
                <a:solidFill>
                  <a:srgbClr val="00AFEF"/>
                </a:solidFill>
                <a:latin typeface="Times New Roman" pitchFamily="18" charset="0"/>
                <a:cs typeface="Times New Roman" pitchFamily="18" charset="0"/>
              </a:rPr>
              <a:t>puissante</a:t>
            </a:r>
            <a:r>
              <a:rPr sz="4800" spc="-220" dirty="0">
                <a:solidFill>
                  <a:srgbClr val="00AFE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4800" spc="-5" dirty="0">
                <a:solidFill>
                  <a:srgbClr val="00AFEF"/>
                </a:solidFill>
                <a:latin typeface="Times New Roman" pitchFamily="18" charset="0"/>
                <a:cs typeface="Times New Roman" pitchFamily="18" charset="0"/>
              </a:rPr>
              <a:t>que </a:t>
            </a:r>
            <a:r>
              <a:rPr sz="4800" spc="-15" dirty="0" err="1">
                <a:solidFill>
                  <a:srgbClr val="00AFEF"/>
                </a:solidFill>
                <a:latin typeface="Times New Roman" pitchFamily="18" charset="0"/>
                <a:cs typeface="Times New Roman" pitchFamily="18" charset="0"/>
              </a:rPr>
              <a:t>vous</a:t>
            </a:r>
            <a:r>
              <a:rPr sz="4800" spc="-15" dirty="0">
                <a:solidFill>
                  <a:srgbClr val="00AFE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4800" spc="-20" dirty="0" err="1">
                <a:solidFill>
                  <a:srgbClr val="00AFEF"/>
                </a:solidFill>
                <a:latin typeface="Times New Roman" pitchFamily="18" charset="0"/>
                <a:cs typeface="Times New Roman" pitchFamily="18" charset="0"/>
              </a:rPr>
              <a:t>pouvez</a:t>
            </a:r>
            <a:r>
              <a:rPr lang="fr-FR" sz="4800" spc="-20" dirty="0">
                <a:solidFill>
                  <a:srgbClr val="00AFE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4800" spc="-5" dirty="0" err="1">
                <a:solidFill>
                  <a:srgbClr val="00AFEF"/>
                </a:solidFill>
                <a:latin typeface="Times New Roman" pitchFamily="18" charset="0"/>
                <a:cs typeface="Times New Roman" pitchFamily="18" charset="0"/>
              </a:rPr>
              <a:t>utiliser</a:t>
            </a:r>
            <a:r>
              <a:rPr sz="4800" spc="-5" dirty="0">
                <a:solidFill>
                  <a:srgbClr val="00AFEF"/>
                </a:solidFill>
                <a:latin typeface="Times New Roman" pitchFamily="18" charset="0"/>
                <a:cs typeface="Times New Roman" pitchFamily="18" charset="0"/>
              </a:rPr>
              <a:t>  pour changer </a:t>
            </a:r>
            <a:r>
              <a:rPr sz="4800" dirty="0">
                <a:solidFill>
                  <a:srgbClr val="00AFEF"/>
                </a:solidFill>
                <a:latin typeface="Times New Roman" pitchFamily="18" charset="0"/>
                <a:cs typeface="Times New Roman" pitchFamily="18" charset="0"/>
              </a:rPr>
              <a:t>le monde</a:t>
            </a:r>
            <a:r>
              <a:rPr sz="4800" spc="-55" dirty="0">
                <a:solidFill>
                  <a:srgbClr val="00AFE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4800" b="1" dirty="0">
                <a:solidFill>
                  <a:srgbClr val="00AFEF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sz="48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8330" y="1124744"/>
            <a:ext cx="3058668" cy="386104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51520" y="5229200"/>
            <a:ext cx="2592288" cy="11336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b="1" dirty="0">
                <a:solidFill>
                  <a:prstClr val="black"/>
                </a:solidFill>
                <a:latin typeface="Carlito"/>
                <a:cs typeface="Carlito"/>
              </a:rPr>
              <a:t>Nelson</a:t>
            </a:r>
            <a:r>
              <a:rPr sz="2400" b="1" spc="-90" dirty="0">
                <a:solidFill>
                  <a:prstClr val="black"/>
                </a:solidFill>
                <a:latin typeface="Carlito"/>
                <a:cs typeface="Carlito"/>
              </a:rPr>
              <a:t> </a:t>
            </a:r>
            <a:r>
              <a:rPr sz="2400" b="1" spc="-5" dirty="0" smtClean="0">
                <a:solidFill>
                  <a:prstClr val="black"/>
                </a:solidFill>
                <a:latin typeface="Carlito"/>
                <a:cs typeface="Carlito"/>
              </a:rPr>
              <a:t>Mandela</a:t>
            </a:r>
            <a:endParaRPr lang="fr-FR" sz="2400" b="1" spc="-5" dirty="0" smtClean="0">
              <a:solidFill>
                <a:prstClr val="black"/>
              </a:solidFill>
              <a:latin typeface="Carlito"/>
              <a:cs typeface="Carlito"/>
            </a:endParaRPr>
          </a:p>
          <a:p>
            <a:pPr marL="12700">
              <a:spcBef>
                <a:spcPts val="100"/>
              </a:spcBef>
            </a:pPr>
            <a:r>
              <a:rPr lang="fr-FR" sz="2400" dirty="0" smtClean="0"/>
              <a:t>Un </a:t>
            </a:r>
            <a:r>
              <a:rPr lang="fr-FR" sz="2400" dirty="0"/>
              <a:t>long chemin vers la </a:t>
            </a:r>
            <a:r>
              <a:rPr lang="fr-FR" sz="2400" dirty="0" smtClean="0"/>
              <a:t>liberté (1996</a:t>
            </a:r>
            <a:r>
              <a:rPr lang="fr-FR" sz="2400" dirty="0"/>
              <a:t>)</a:t>
            </a:r>
            <a:endParaRPr sz="2400" dirty="0">
              <a:solidFill>
                <a:prstClr val="black"/>
              </a:solidFill>
              <a:latin typeface="Carlito"/>
              <a:cs typeface="Carlito"/>
            </a:endParaRPr>
          </a:p>
        </p:txBody>
      </p:sp>
    </p:spTree>
    <p:extLst>
      <p:ext uri="{BB962C8B-B14F-4D97-AF65-F5344CB8AC3E}">
        <p14:creationId xmlns:p14="http://schemas.microsoft.com/office/powerpoint/2010/main" val="268768431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3"/>
          <p:cNvSpPr>
            <a:spLocks noChangeArrowheads="1"/>
          </p:cNvSpPr>
          <p:nvPr/>
        </p:nvSpPr>
        <p:spPr bwMode="auto">
          <a:xfrm>
            <a:off x="1214438" y="2500313"/>
            <a:ext cx="7215187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ts val="6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32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algn="l" eaLnBrk="0" hangingPunct="0">
              <a:spcBef>
                <a:spcPts val="550"/>
              </a:spcBef>
              <a:buClr>
                <a:schemeClr val="accent1"/>
              </a:buClr>
              <a:buFont typeface="Verdana" pitchFamily="34" charset="0"/>
              <a:buChar char="◦"/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chemeClr val="accent2"/>
              </a:buClr>
              <a:buFont typeface="Wingdings 2" pitchFamily="18" charset="2"/>
              <a:buChar char=""/>
              <a:defRPr sz="24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rgbClr val="C32D2E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rgbClr val="84AA33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fr-FR" sz="4000" dirty="0">
                <a:solidFill>
                  <a:prstClr val="black"/>
                </a:solidFill>
                <a:latin typeface="Arial" charset="0"/>
              </a:rPr>
              <a:t>   Merci </a:t>
            </a:r>
            <a:r>
              <a:rPr lang="en-US" altLang="fr-FR" sz="1800" dirty="0">
                <a:solidFill>
                  <a:prstClr val="black"/>
                </a:solidFill>
                <a:latin typeface="Arial" charset="0"/>
              </a:rPr>
              <a:t> </a:t>
            </a:r>
            <a:r>
              <a:rPr lang="en-US" altLang="fr-FR" sz="4000" dirty="0">
                <a:solidFill>
                  <a:prstClr val="black"/>
                </a:solidFill>
                <a:latin typeface="Arial" charset="0"/>
              </a:rPr>
              <a:t>pour </a:t>
            </a:r>
            <a:r>
              <a:rPr lang="en-US" altLang="fr-FR" sz="4000" dirty="0" err="1">
                <a:solidFill>
                  <a:prstClr val="black"/>
                </a:solidFill>
                <a:latin typeface="Arial" charset="0"/>
              </a:rPr>
              <a:t>votre</a:t>
            </a:r>
            <a:r>
              <a:rPr lang="en-US" altLang="fr-FR" sz="4000" dirty="0">
                <a:solidFill>
                  <a:prstClr val="black"/>
                </a:solidFill>
                <a:latin typeface="Arial" charset="0"/>
              </a:rPr>
              <a:t> attention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fr-FR" sz="4000" dirty="0">
              <a:solidFill>
                <a:prstClr val="black"/>
              </a:solidFill>
              <a:latin typeface="Arial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fr-FR" sz="2800" dirty="0">
                <a:solidFill>
                  <a:prstClr val="black"/>
                </a:solidFill>
                <a:latin typeface="Arial" charset="0"/>
                <a:hlinkClick r:id="rId3"/>
              </a:rPr>
              <a:t>www.cdrtmarrakech.org</a:t>
            </a:r>
            <a:r>
              <a:rPr lang="en-US" altLang="fr-FR" sz="2800" dirty="0">
                <a:solidFill>
                  <a:prstClr val="black"/>
                </a:solidFill>
                <a:latin typeface="Arial" charset="0"/>
              </a:rPr>
              <a:t>   </a:t>
            </a:r>
          </a:p>
        </p:txBody>
      </p:sp>
      <p:pic>
        <p:nvPicPr>
          <p:cNvPr id="3074" name="Picture 2" descr="E:\CDRT\!!Logo CDRT 2019 Final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5125692"/>
            <a:ext cx="1824856" cy="1706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2133561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3_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4_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5_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6_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7_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839</TotalTime>
  <Words>1736</Words>
  <Application>Microsoft Office PowerPoint</Application>
  <PresentationFormat>Affichage à l'écran (4:3)</PresentationFormat>
  <Paragraphs>243</Paragraphs>
  <Slides>30</Slides>
  <Notes>9</Notes>
  <HiddenSlides>0</HiddenSlides>
  <MMClips>0</MMClips>
  <ScaleCrop>false</ScaleCrop>
  <HeadingPairs>
    <vt:vector size="4" baseType="variant">
      <vt:variant>
        <vt:lpstr>Thème</vt:lpstr>
      </vt:variant>
      <vt:variant>
        <vt:i4>9</vt:i4>
      </vt:variant>
      <vt:variant>
        <vt:lpstr>Titres des diapositives</vt:lpstr>
      </vt:variant>
      <vt:variant>
        <vt:i4>30</vt:i4>
      </vt:variant>
    </vt:vector>
  </HeadingPairs>
  <TitlesOfParts>
    <vt:vector size="39" baseType="lpstr">
      <vt:lpstr>Thème Office</vt:lpstr>
      <vt:lpstr>Solstice</vt:lpstr>
      <vt:lpstr>1_Solstice</vt:lpstr>
      <vt:lpstr>2_Solstice</vt:lpstr>
      <vt:lpstr>3_Solstice</vt:lpstr>
      <vt:lpstr>4_Solstice</vt:lpstr>
      <vt:lpstr>5_Solstice</vt:lpstr>
      <vt:lpstr>6_Solstice</vt:lpstr>
      <vt:lpstr>7_Solstice</vt:lpstr>
      <vt:lpstr>Projet Préscolaire</vt:lpstr>
      <vt:lpstr>Plan de l’exposé</vt:lpstr>
      <vt:lpstr>Qu’est-ce que le CDRT ? Présentation succincte  </vt:lpstr>
      <vt:lpstr>Principes de fonctionnement</vt:lpstr>
      <vt:lpstr>Les principaux axes d’intervention</vt:lpstr>
      <vt:lpstr>Pourquoi cet intérêt pour le Préscolaire?</vt:lpstr>
      <vt:lpstr>Le décrochage scolaire chiffres, causes et solutions</vt:lpstr>
      <vt:lpstr>Petite enfance, Préscolaire et Neurosciences 1/3</vt:lpstr>
      <vt:lpstr>Petite enfance, Préscolaire et Neurosciences 1/3</vt:lpstr>
      <vt:lpstr>Petite enfance, Préscolaire et Neurosciences 1/3</vt:lpstr>
      <vt:lpstr>Présentation PowerPoint</vt:lpstr>
      <vt:lpstr>Le Préscolaire au Maroc Etat des lieux</vt:lpstr>
      <vt:lpstr>Le Préscolaire au Maroc Etat des lieux</vt:lpstr>
      <vt:lpstr>Le Préscolaire au Maroc Etat des lieux</vt:lpstr>
      <vt:lpstr>Réalisations sur le terrain  Action à 3 niveaux</vt:lpstr>
      <vt:lpstr>Les créations</vt:lpstr>
      <vt:lpstr>           Douar Mriouate             CR Tighdouine - Alhaouz</vt:lpstr>
      <vt:lpstr>Présentation PowerPoint</vt:lpstr>
      <vt:lpstr>Douar Mriouate CR Tighdouine - Alhaouz</vt:lpstr>
      <vt:lpstr>Programme de formation des Educatrices/teurs</vt:lpstr>
      <vt:lpstr>Présentation PowerPoint</vt:lpstr>
      <vt:lpstr>Le projet actuel soutenu par la Principauté de Monaco</vt:lpstr>
      <vt:lpstr>Le projet actuel soutenu par la Principauté de Monaco</vt:lpstr>
      <vt:lpstr>Objectif final du projet</vt:lpstr>
      <vt:lpstr>Présentation PowerPoint</vt:lpstr>
      <vt:lpstr>La réussite du projet dépend du CDRT mais aussi:  </vt:lpstr>
      <vt:lpstr>Les partenaires</vt:lpstr>
      <vt:lpstr>L’Equipe  Projet</vt:lpstr>
      <vt:lpstr>« L’éducation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Projet Préscolaire DCI-MONACO</dc:title>
  <dc:creator>ABDELKADER MOKHLISSE</dc:creator>
  <cp:lastModifiedBy>asus</cp:lastModifiedBy>
  <cp:revision>62</cp:revision>
  <dcterms:created xsi:type="dcterms:W3CDTF">2022-09-16T12:27:44Z</dcterms:created>
  <dcterms:modified xsi:type="dcterms:W3CDTF">2023-10-13T13:47:51Z</dcterms:modified>
</cp:coreProperties>
</file>