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0" r:id="rId6"/>
    <p:sldMasterId id="2147483732" r:id="rId7"/>
    <p:sldMasterId id="2147483744" r:id="rId8"/>
  </p:sldMasterIdLst>
  <p:notesMasterIdLst>
    <p:notesMasterId r:id="rId39"/>
  </p:notesMasterIdLst>
  <p:sldIdLst>
    <p:sldId id="317" r:id="rId9"/>
    <p:sldId id="291" r:id="rId10"/>
    <p:sldId id="277" r:id="rId11"/>
    <p:sldId id="278" r:id="rId12"/>
    <p:sldId id="281" r:id="rId13"/>
    <p:sldId id="282" r:id="rId14"/>
    <p:sldId id="285" r:id="rId15"/>
    <p:sldId id="288" r:id="rId16"/>
    <p:sldId id="289" r:id="rId17"/>
    <p:sldId id="295" r:id="rId18"/>
    <p:sldId id="296" r:id="rId19"/>
    <p:sldId id="298" r:id="rId20"/>
    <p:sldId id="299" r:id="rId21"/>
    <p:sldId id="301" r:id="rId22"/>
    <p:sldId id="311" r:id="rId23"/>
    <p:sldId id="316" r:id="rId24"/>
    <p:sldId id="319" r:id="rId25"/>
    <p:sldId id="320" r:id="rId26"/>
    <p:sldId id="325" r:id="rId27"/>
    <p:sldId id="324" r:id="rId28"/>
    <p:sldId id="330" r:id="rId29"/>
    <p:sldId id="331" r:id="rId30"/>
    <p:sldId id="302" r:id="rId31"/>
    <p:sldId id="336" r:id="rId32"/>
    <p:sldId id="335" r:id="rId33"/>
    <p:sldId id="355" r:id="rId34"/>
    <p:sldId id="356" r:id="rId35"/>
    <p:sldId id="313" r:id="rId36"/>
    <p:sldId id="306" r:id="rId37"/>
    <p:sldId id="354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6E54A-8597-446E-ABCB-AE567A087A93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EA2C8B-61B9-450F-B7AA-5CA3CC30364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8958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2CFE483-76B0-48BE-86B1-4F2FA29FDBDC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fr-FR" altLang="fr-FR" sz="1200">
              <a:solidFill>
                <a:prstClr val="black"/>
              </a:solidFill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5837A61-DE56-487F-A458-56A1B970815F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fr-FR" altLang="fr-FR" sz="1200">
              <a:solidFill>
                <a:prstClr val="black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/>
          </a:p>
        </p:txBody>
      </p:sp>
      <p:sp>
        <p:nvSpPr>
          <p:cNvPr id="46084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4352" indent="-26231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3638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5680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7721" indent="-20955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19762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1804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3845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5886" indent="-209556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B4D8F94-B37D-48C4-8857-6CD6407511F4}" type="slidenum">
              <a:rPr lang="en-US" altLang="fr-FR" sz="1200">
                <a:solidFill>
                  <a:srgbClr val="000000"/>
                </a:solidFill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fr-FR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50180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8891FAA-96F2-4B8A-8862-794265A469CD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15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6609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Espace réservé des commentair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fr-FR" altLang="fr-FR"/>
          </a:p>
        </p:txBody>
      </p:sp>
      <p:sp>
        <p:nvSpPr>
          <p:cNvPr id="48132" name="Espace réservé du numéro de diapositive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685817" indent="-263776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055103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477145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1899186" indent="-211021" algn="l" eaLnBrk="0" hangingPunct="0">
              <a:spcBef>
                <a:spcPct val="30000"/>
              </a:spcBef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321227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743269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165310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587351" indent="-211021" eaLnBrk="0" fontAlgn="base" hangingPunct="0">
              <a:spcBef>
                <a:spcPct val="3000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3193C56-F4F3-4647-9381-5977B9A3D399}" type="slidenum">
              <a:rPr lang="fr-FR" altLang="fr-FR" sz="1200">
                <a:solidFill>
                  <a:prstClr val="black"/>
                </a:solidFill>
              </a:rPr>
              <a:pPr algn="r" eaLnBrk="1" hangingPunct="1">
                <a:spcBef>
                  <a:spcPct val="0"/>
                </a:spcBef>
              </a:pPr>
              <a:t>23</a:t>
            </a:fld>
            <a:endParaRPr lang="fr-FR" altLang="fr-FR" sz="12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128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82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997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465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762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5684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73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4569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6963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576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44026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8661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365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8864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09325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6650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45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92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716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17763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0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338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9829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171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493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759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6344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6480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809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9002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901969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3749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84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4629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8927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3378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11454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36060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2137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06925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4216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158134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68652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4559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3799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665667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1461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457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6590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9175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606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0652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520222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28403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83908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6759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383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9012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86016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52590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8821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06036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784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3502753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4461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004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49393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8965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3341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201705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76132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1667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599837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66939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2118356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598351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5814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98538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81278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74718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75928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0233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063456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551737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74247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indent="-283464">
              <a:lnSpc>
                <a:spcPts val="3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/>
              <a:buNone/>
            </a:pPr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9858292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53705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974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B0B16-92B6-4B6B-99EF-A414036762F0}" type="datetimeFigureOut">
              <a:rPr lang="fr-FR" smtClean="0"/>
              <a:t>23/05/2024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E3749-6170-43B4-8681-85655E462B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688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098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699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7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9636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736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8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Bouée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1B4292D-A371-4406-9E7A-2CC957F836EB}" type="datetimeFigureOut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23/05/2024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4DA8E2B-F3A4-48E7-AA68-45E29B294456}" type="slidenum">
              <a:rPr lang="fr-FR" smtClean="0">
                <a:solidFill>
                  <a:srgbClr val="E7DEC9">
                    <a:shade val="50000"/>
                    <a:satMod val="200000"/>
                  </a:srgbClr>
                </a:solidFill>
              </a:rPr>
              <a:pPr/>
              <a:t>‹N°›</a:t>
            </a:fld>
            <a:endParaRPr lang="fr-FR">
              <a:solidFill>
                <a:srgbClr val="E7DEC9">
                  <a:shade val="50000"/>
                  <a:satMod val="200000"/>
                </a:srgb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412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834A439-D7BD-024D-B6DD-DBF59B7CD0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4"/>
            <a:ext cx="7772400" cy="1946647"/>
          </a:xfrm>
        </p:spPr>
        <p:txBody>
          <a:bodyPr>
            <a:noAutofit/>
          </a:bodyPr>
          <a:lstStyle/>
          <a:p>
            <a:r>
              <a:rPr lang="fr-FR" sz="28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L'expérience du CDRT dans la promotion du préscolaire en milieu rural: </a:t>
            </a:r>
            <a:br>
              <a:rPr lang="fr-FR" sz="28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r>
              <a:rPr lang="fr-FR" sz="28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  <a:t>approche participative et adaptation aux spécificités du milieu </a:t>
            </a:r>
            <a:br>
              <a:rPr lang="fr-FR" sz="3200" dirty="0">
                <a:solidFill>
                  <a:schemeClr val="tx1"/>
                </a:solidFill>
                <a:effectLst/>
                <a:latin typeface="Times New Roman"/>
                <a:ea typeface="Times New Roman"/>
              </a:rPr>
            </a:br>
            <a:endParaRPr lang="fr-FR" sz="3200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4346ACFD-E114-A667-BD87-F811CEA6F3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54488"/>
            <a:ext cx="6400800" cy="2542864"/>
          </a:xfrm>
        </p:spPr>
        <p:txBody>
          <a:bodyPr/>
          <a:lstStyle/>
          <a:p>
            <a:r>
              <a:rPr lang="fr-FR" sz="2800" b="1" dirty="0">
                <a:solidFill>
                  <a:schemeClr val="tx1"/>
                </a:solidFill>
              </a:rPr>
              <a:t>Abdelkader MOKHLISSE</a:t>
            </a:r>
          </a:p>
          <a:p>
            <a:r>
              <a:rPr lang="fr-FR" sz="2400" dirty="0">
                <a:solidFill>
                  <a:schemeClr val="tx1"/>
                </a:solidFill>
              </a:rPr>
              <a:t>Colloque Préscolaire, Marrakech 24-26 Mai 2024</a:t>
            </a:r>
          </a:p>
          <a:p>
            <a:r>
              <a:rPr lang="fr-FR" sz="2400" i="1" dirty="0">
                <a:solidFill>
                  <a:schemeClr val="tx1"/>
                </a:solidFill>
              </a:rPr>
              <a:t>Projet réalisé avec le soutien de</a:t>
            </a:r>
          </a:p>
          <a:p>
            <a:endParaRPr lang="fr-FR" sz="2400" dirty="0">
              <a:solidFill>
                <a:schemeClr val="tx1"/>
              </a:solidFill>
            </a:endParaRPr>
          </a:p>
        </p:txBody>
      </p:sp>
      <p:pic>
        <p:nvPicPr>
          <p:cNvPr id="6" name="Picture 2" descr="E:\CDRT\!!Logo CDRT 2019 Final.jpeg">
            <a:extLst>
              <a:ext uri="{FF2B5EF4-FFF2-40B4-BE49-F238E27FC236}">
                <a16:creationId xmlns:a16="http://schemas.microsoft.com/office/drawing/2014/main" id="{C19FD8EB-A097-EA08-E743-2BC70C9C3A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88640"/>
            <a:ext cx="1800201" cy="1683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FD42A86-9137-F7C0-EBE0-B1F7D4CF738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5589240"/>
            <a:ext cx="3916424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08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 de l’exposé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/>
              <a:t>Contexte</a:t>
            </a:r>
          </a:p>
          <a:p>
            <a:pPr lvl="1"/>
            <a:r>
              <a:rPr lang="fr-FR" dirty="0"/>
              <a:t>Le CDRT et pourquoi cet intérêt pour le préscolaire ?   </a:t>
            </a:r>
            <a:endParaRPr lang="fr-FR" sz="1900" dirty="0"/>
          </a:p>
          <a:p>
            <a:pPr lvl="1"/>
            <a:r>
              <a:rPr lang="fr-FR" dirty="0"/>
              <a:t>Petite enfance et Préscolaire au Maroc </a:t>
            </a:r>
            <a:r>
              <a:rPr lang="fr-FR" sz="1900" dirty="0"/>
              <a:t> </a:t>
            </a:r>
          </a:p>
          <a:p>
            <a:r>
              <a:rPr lang="fr-FR" dirty="0"/>
              <a:t>Les premières réalisations</a:t>
            </a:r>
          </a:p>
          <a:p>
            <a:r>
              <a:rPr lang="fr-FR" dirty="0"/>
              <a:t>Le projet actuel</a:t>
            </a:r>
          </a:p>
          <a:p>
            <a:pPr lvl="1"/>
            <a:r>
              <a:rPr lang="fr-FR" dirty="0"/>
              <a:t>Présentation </a:t>
            </a:r>
            <a:r>
              <a:rPr lang="fr-FR" sz="1900" dirty="0"/>
              <a:t>(du quantitatif au qualitatif, de l’action à la recherche-action)</a:t>
            </a:r>
          </a:p>
          <a:p>
            <a:pPr lvl="1"/>
            <a:r>
              <a:rPr lang="fr-FR" dirty="0"/>
              <a:t>Les sites bénéficiaires</a:t>
            </a:r>
          </a:p>
          <a:p>
            <a:pPr lvl="1"/>
            <a:r>
              <a:rPr lang="fr-FR" dirty="0"/>
              <a:t>Les Activités  </a:t>
            </a:r>
          </a:p>
          <a:p>
            <a:pPr lvl="1"/>
            <a:r>
              <a:rPr lang="fr-FR" dirty="0"/>
              <a:t>L’Objectif final </a:t>
            </a:r>
          </a:p>
          <a:p>
            <a:pPr lvl="1"/>
            <a:r>
              <a:rPr lang="fr-FR" dirty="0"/>
              <a:t>Les conditions de réussite: l’approche </a:t>
            </a:r>
          </a:p>
          <a:p>
            <a:pPr lvl="1"/>
            <a:r>
              <a:rPr lang="fr-FR" dirty="0"/>
              <a:t>L’équipe projet</a:t>
            </a:r>
          </a:p>
        </p:txBody>
      </p:sp>
    </p:spTree>
    <p:extLst>
      <p:ext uri="{BB962C8B-B14F-4D97-AF65-F5344CB8AC3E}">
        <p14:creationId xmlns:p14="http://schemas.microsoft.com/office/powerpoint/2010/main" val="816044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731838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fr-FR" b="1" dirty="0">
                <a:solidFill>
                  <a:srgbClr val="008000"/>
                </a:solidFill>
                <a:latin typeface="Calibri" pitchFamily="34" charset="0"/>
              </a:rPr>
              <a:t>le CDRT et son intérêt pour le Préscolaire</a:t>
            </a:r>
            <a:r>
              <a:rPr lang="fr-FR" sz="3100" b="1" dirty="0">
                <a:solidFill>
                  <a:srgbClr val="008000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251520" y="1412776"/>
            <a:ext cx="8892480" cy="5445224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fr-FR" altLang="fr-FR" sz="24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Contexte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704342"/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Centre de Développement de la Région de Tensift (CDRT) est  une association non gouvernementale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créée le 25 Avril 1998 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 a obtenu le statut d’association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reconnue d’utilité publique 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Juillet 2006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704342"/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CDRT compte parmi ses membres actifs des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professeur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s, des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médecins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ingénieurs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des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entrepreneurs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 des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cadres</a:t>
            </a:r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divers horizons, ainsi que des personnalités de la Région ; </a:t>
            </a:r>
          </a:p>
          <a:p>
            <a:pPr marL="704342"/>
            <a:r>
              <a:rPr lang="fr-FR" altLang="fr-FR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objectif principal: </a:t>
            </a:r>
            <a:r>
              <a:rPr lang="fr-FR" altLang="fr-FR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contribuer au développement de la Région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3114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itre 3"/>
          <p:cNvSpPr>
            <a:spLocks noGrp="1"/>
          </p:cNvSpPr>
          <p:nvPr>
            <p:ph type="title"/>
          </p:nvPr>
        </p:nvSpPr>
        <p:spPr>
          <a:xfrm>
            <a:off x="611560" y="274638"/>
            <a:ext cx="8322128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sz="2800" b="1" i="1" u="sng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Les principaux axes d’intervention</a:t>
            </a:r>
            <a:endParaRPr lang="fr-BE" sz="2800" b="1" i="1" u="sng" dirty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Rectangle 6"/>
          <p:cNvSpPr>
            <a:spLocks noGrp="1" noChangeArrowheads="1"/>
          </p:cNvSpPr>
          <p:nvPr>
            <p:ph idx="1"/>
          </p:nvPr>
        </p:nvSpPr>
        <p:spPr>
          <a:xfrm>
            <a:off x="1115616" y="1340768"/>
            <a:ext cx="8208962" cy="481012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Réflexion sur les grands défis auxquels la Région  est confrontée  (</a:t>
            </a:r>
            <a:r>
              <a:rPr lang="fr-FR" alt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pauvreté, eau, changements climatiques</a:t>
            </a: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,..)</a:t>
            </a:r>
            <a:endParaRPr lang="fr-BE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Réalisation de projets pilotes de développement </a:t>
            </a:r>
            <a:endParaRPr lang="fr-BE" altLang="fr-FR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et renforcement de capacités d’acteurs locaux  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et Alphabétisation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 et culture </a:t>
            </a:r>
          </a:p>
          <a:p>
            <a:pPr eaLnBrk="1" hangingPunct="1">
              <a:lnSpc>
                <a:spcPct val="150000"/>
              </a:lnSpc>
            </a:pPr>
            <a:r>
              <a:rPr lang="fr-FR" alt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Actions de solidarité avec les populations défavorisées</a:t>
            </a:r>
            <a:endParaRPr lang="fr-BE" alt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2562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82296" indent="0" algn="ctr">
              <a:buNone/>
            </a:pP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Pourquoi cet intérêt pour le Préscolaire?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L’éducation = l’ascenseur social qui permet de réduire les inégalités et de rompre le cercle vicieux de la pauvreté, serait-il en panne?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Pb: l’abandon /décrochage scolaire au Maroc a atteint des chiffres alarmants (plus de 300 000/an)</a:t>
            </a:r>
          </a:p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fr-FR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’Le décrochage scolaire constitue un vrai défi pour le système éducatif en raison de ses répercussions négatives sur les élèves décrocheurs et son coût social et économique pour le pays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’’ M. le ministre Chakib </a:t>
            </a:r>
            <a:r>
              <a:rPr lang="fr-FR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Benmoussa</a:t>
            </a:r>
            <a:r>
              <a:rPr 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Avril 2022</a:t>
            </a:r>
          </a:p>
          <a:p>
            <a:endParaRPr lang="fr-FR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39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/>
              <a:t>Le décrochage scolaire </a:t>
            </a:r>
            <a:br>
              <a:rPr lang="fr-FR" sz="3600" dirty="0"/>
            </a:br>
            <a:r>
              <a:rPr lang="fr-FR" sz="2700" dirty="0"/>
              <a:t>Moyenne d’années de scolarisation</a:t>
            </a:r>
            <a:r>
              <a:rPr lang="fr-FR" sz="3600" dirty="0"/>
              <a:t>: 5,64 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6" y="1772816"/>
            <a:ext cx="7632848" cy="5399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309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 décrochage scolaire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412776"/>
            <a:ext cx="8075240" cy="4713387"/>
          </a:xfrm>
        </p:spPr>
        <p:txBody>
          <a:bodyPr>
            <a:normAutofit/>
          </a:bodyPr>
          <a:lstStyle/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‘Les causes sont nombreuses: la pauvreté, l’éloignement géographique des écoles, l’absence de transport, les inégalités territoriales et régionales et la qualité de l’enseignement, le travail des enfants, le mariage précoce et le retour à l’illettrisme, le refus des parents (filles)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Parmi les différentes mesures correctives ou préventives prises pour lutter contre ce fléau: le préscolaire. ‘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’L’accès au préscolaire, à lui seul, a réduit de moitié, le taux d’abandon scolaire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(étude MEN)</a:t>
            </a:r>
          </a:p>
          <a:p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 CDRT en tant qu‘acteur de la société civile a décidé de focaliser ses efforts sur cette dernière mesure et en particulier en milieu rural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755995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9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Le Préscolaire </a:t>
            </a: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au Maroc</a:t>
            </a:r>
            <a:b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</a:b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Etat des lieux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>
            <a:normAutofit lnSpcReduction="10000"/>
          </a:bodyPr>
          <a:lstStyle/>
          <a:p>
            <a:r>
              <a:rPr lang="fr-MC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Depuis la journée nationale sur le Préscolaire (Juin 2018), l’Etat marocain a élaboré et lancé le </a:t>
            </a:r>
            <a:r>
              <a:rPr lang="fr-MC" sz="2400" b="1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Programme national de généralisation du préscolaire </a:t>
            </a:r>
            <a:r>
              <a:rPr lang="fr-MC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(objectif : 2027)</a:t>
            </a:r>
          </a:p>
          <a:p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C</a:t>
            </a:r>
            <a:r>
              <a:rPr lang="fr-MC" sz="2400" dirty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e programme avance bien, au moins du point de vue quantitatif ; taux de scolarisation en préscolaire:</a:t>
            </a:r>
          </a:p>
          <a:p>
            <a:pPr lvl="1"/>
            <a:r>
              <a:rPr lang="fr-MC" sz="2000" dirty="0">
                <a:solidFill>
                  <a:srgbClr val="000000"/>
                </a:solidFill>
                <a:latin typeface="Times New Roman"/>
              </a:rPr>
              <a:t>2017: 45,3%  (41,6% en milieu rural)</a:t>
            </a:r>
          </a:p>
          <a:p>
            <a:pPr lvl="1"/>
            <a:r>
              <a:rPr lang="fr-MC" sz="2000" dirty="0">
                <a:solidFill>
                  <a:srgbClr val="000000"/>
                </a:solidFill>
                <a:latin typeface="Times New Roman"/>
              </a:rPr>
              <a:t>2021: 72,5%  (66,3% en milieu rural)</a:t>
            </a:r>
          </a:p>
          <a:p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Difficultés en milieu rural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fr-MC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capacités et moyens limités des associations partenaires qui doivent faire face à l’enclavement et la forte pénurie de ressources humaines formées, manque de stabilité des éducatrices, insuffisance des places disponibles, moyens limités des parents pour acquérir les fournitures,….</a:t>
            </a: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42425608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39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Le CDRT et le Préscolaire </a:t>
            </a:r>
            <a:r>
              <a:rPr lang="fr-FR" sz="2800" b="1" dirty="0">
                <a:solidFill>
                  <a:srgbClr val="4F271C">
                    <a:satMod val="130000"/>
                  </a:srgbClr>
                </a:solidFill>
                <a:latin typeface="Times New Roman"/>
                <a:ea typeface="Times New Roman"/>
              </a:rPr>
              <a:t> 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3608" y="1447800"/>
            <a:ext cx="7890080" cy="4800600"/>
          </a:xfrm>
        </p:spPr>
        <p:txBody>
          <a:bodyPr>
            <a:normAutofit/>
          </a:bodyPr>
          <a:lstStyle/>
          <a:p>
            <a:pPr indent="449580"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C’est donc dans un souci de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lutte contre les inégalités scolaires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de respect du principe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d’égalité des chances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citoyens (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tq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stipulé dans la Constitution), que le CDRT mène depuis 2016, ce projet de contribution à la </a:t>
            </a:r>
            <a:r>
              <a:rPr lang="fr-F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de l'accès à  une éducation préscolaire moderne et de qualité pour les enfants des zones vulnérables de la région de Marrakech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ctr">
              <a:buNone/>
            </a:pPr>
            <a:endParaRPr lang="fr-MC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just"/>
            <a:endParaRPr lang="fr-FR" sz="2400" dirty="0"/>
          </a:p>
        </p:txBody>
      </p:sp>
      <p:pic>
        <p:nvPicPr>
          <p:cNvPr id="4" name="Picture 2" descr="E:\CDRT\!!Logo CDRT 2019 Final.jpeg">
            <a:extLst>
              <a:ext uri="{FF2B5EF4-FFF2-40B4-BE49-F238E27FC236}">
                <a16:creationId xmlns:a16="http://schemas.microsoft.com/office/drawing/2014/main" id="{8E726150-4C15-16F8-8B5A-4744F39FB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79066"/>
            <a:ext cx="1944216" cy="1817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91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re 1"/>
          <p:cNvSpPr>
            <a:spLocks noGrp="1"/>
          </p:cNvSpPr>
          <p:nvPr>
            <p:ph type="title"/>
          </p:nvPr>
        </p:nvSpPr>
        <p:spPr bwMode="auto">
          <a:xfrm>
            <a:off x="457200" y="571500"/>
            <a:ext cx="8229600" cy="1000125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365125" indent="-282575" algn="ctr" eaLnBrk="1" hangingPunct="1"/>
            <a:r>
              <a:rPr lang="fr-FR" altLang="fr-FR" sz="3600" b="1" dirty="0">
                <a:effectLst/>
                <a:sym typeface="Wingdings" pitchFamily="2" charset="2"/>
              </a:rPr>
              <a:t>Les premières réalisations:</a:t>
            </a:r>
            <a:br>
              <a:rPr lang="fr-FR" altLang="fr-FR" sz="3600" b="1" dirty="0">
                <a:effectLst/>
                <a:sym typeface="Wingdings" pitchFamily="2" charset="2"/>
              </a:rPr>
            </a:br>
            <a:r>
              <a:rPr lang="fr-FR" altLang="fr-FR" sz="3600" b="1" dirty="0">
                <a:effectLst/>
                <a:sym typeface="Wingdings" pitchFamily="2" charset="2"/>
              </a:rPr>
              <a:t>Action</a:t>
            </a:r>
            <a:r>
              <a:rPr lang="fr-FR" altLang="fr-FR" sz="2400" b="1" dirty="0">
                <a:effectLst/>
                <a:sym typeface="Wingdings" pitchFamily="2" charset="2"/>
              </a:rPr>
              <a:t> </a:t>
            </a:r>
            <a:r>
              <a:rPr lang="fr-FR" altLang="fr-FR" sz="3600" b="1" dirty="0">
                <a:effectLst/>
                <a:sym typeface="Wingdings" pitchFamily="2" charset="2"/>
              </a:rPr>
              <a:t>à 3 niveaux</a:t>
            </a:r>
          </a:p>
        </p:txBody>
      </p:sp>
      <p:sp>
        <p:nvSpPr>
          <p:cNvPr id="17411" name="Espace réservé du contenu 2"/>
          <p:cNvSpPr>
            <a:spLocks noGrp="1"/>
          </p:cNvSpPr>
          <p:nvPr>
            <p:ph idx="1"/>
          </p:nvPr>
        </p:nvSpPr>
        <p:spPr>
          <a:xfrm>
            <a:off x="899592" y="1844824"/>
            <a:ext cx="7747446" cy="4317876"/>
          </a:xfrm>
        </p:spPr>
        <p:txBody>
          <a:bodyPr>
            <a:normAutofit fontScale="77500" lnSpcReduction="20000"/>
          </a:bodyPr>
          <a:lstStyle/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Contribution à la 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création  d’unités de préscolaire 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en milieu rural et leur équipement en mobilier adapté et matériel pédagogique de qualité </a:t>
            </a:r>
            <a:r>
              <a:rPr lang="fr-FR" altLang="fr-FR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(livres, jeux éducatifs, jouets)</a:t>
            </a:r>
          </a:p>
          <a:p>
            <a:pPr marL="0" lvl="1" indent="0">
              <a:buNone/>
            </a:pPr>
            <a:endParaRPr lang="fr-FR" altLang="fr-FR" sz="1500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Formation des éducatrices/</a:t>
            </a:r>
            <a:r>
              <a:rPr lang="fr-FR" altLang="fr-FR" sz="32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teurs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une pratique moderne de ce métier et garantir ainsi un bon encadrement des petits enfants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 </a:t>
            </a:r>
          </a:p>
          <a:p>
            <a:pPr marL="457200" lvl="1" indent="-457200">
              <a:buFont typeface="Wingdings" pitchFamily="2" charset="2"/>
              <a:buChar char="Ø"/>
            </a:pPr>
            <a:endParaRPr lang="fr-FR" altLang="fr-FR" sz="1500" dirty="0">
              <a:latin typeface="Times New Roman" panose="02020603050405020304" pitchFamily="18" charset="0"/>
              <a:cs typeface="Times New Roman" panose="02020603050405020304" pitchFamily="18" charset="0"/>
              <a:sym typeface="Wingdings" pitchFamily="2" charset="2"/>
            </a:endParaRPr>
          </a:p>
          <a:p>
            <a:pPr marL="457200" lvl="1" indent="-457200">
              <a:buFont typeface="Wingdings" pitchFamily="2" charset="2"/>
              <a:buChar char="Ø"/>
            </a:pP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Actions au </a:t>
            </a:r>
            <a:r>
              <a:rPr lang="fr-FR" altLang="fr-FR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niveau des parents</a:t>
            </a:r>
            <a:r>
              <a:rPr lang="fr-FR" altLang="fr-FR" sz="32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itchFamily="2" charset="2"/>
              </a:rPr>
              <a:t>: Sensibilisation à l’importance du PS et les informer sur la nécessité de stimuler leurs enfants et d’interagir avec eux, les inciter à prendre part à leur éducation (classe, maison)</a:t>
            </a:r>
          </a:p>
          <a:p>
            <a:pPr marL="457200" lvl="1" indent="-457200">
              <a:buFont typeface="Wingdings" pitchFamily="2" charset="2"/>
              <a:buChar char="Ø"/>
            </a:pPr>
            <a:endParaRPr lang="fr-FR" altLang="fr-FR" sz="3200" dirty="0">
              <a:sym typeface="Wingdings" pitchFamily="2" charset="2"/>
            </a:endParaRPr>
          </a:p>
          <a:p>
            <a:endParaRPr lang="fr-FR" altLang="fr-FR" dirty="0">
              <a:sym typeface="Wingdings" pitchFamily="2" charset="2"/>
            </a:endParaRPr>
          </a:p>
          <a:p>
            <a:pPr eaLnBrk="1" hangingPunct="1"/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1162175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algn="ctr">
              <a:defRPr/>
            </a:pPr>
            <a:r>
              <a:rPr lang="fr-FR" sz="3600" b="1" dirty="0"/>
              <a:t>Les réalisations</a:t>
            </a:r>
            <a:endParaRPr lang="fr-FR" sz="27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00113" y="1196975"/>
            <a:ext cx="7786687" cy="532765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15000"/>
              </a:lnSpc>
              <a:spcAft>
                <a:spcPts val="1000"/>
              </a:spcAft>
              <a:buFont typeface="Wingdings 2" pitchFamily="18" charset="2"/>
              <a:buNone/>
              <a:defRPr/>
            </a:pPr>
            <a:r>
              <a:rPr lang="fr-FR" sz="4000" b="1" dirty="0">
                <a:latin typeface="Lucida Bright"/>
                <a:ea typeface="Calibri"/>
                <a:cs typeface="Arial"/>
              </a:rPr>
              <a:t>    </a:t>
            </a:r>
            <a:r>
              <a:rPr lang="fr-FR" sz="5500" b="1" dirty="0">
                <a:ea typeface="Calibri"/>
                <a:cs typeface="Arial"/>
              </a:rPr>
              <a:t>10 classes de préscolaire</a:t>
            </a:r>
            <a:r>
              <a:rPr lang="fr-FR" sz="5500" dirty="0">
                <a:ea typeface="Calibri"/>
                <a:cs typeface="Arial"/>
              </a:rPr>
              <a:t> ont été créées/équipées dans les villages suivants:</a:t>
            </a: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72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1. 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Mriouate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commune rurale de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Tighdouine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2.Douar Ait Bouali, CR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Tidili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Mesfioua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3.Douar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Sehib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Tamesloht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4.Douar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Tizguine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Tizguine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5.Douar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Lamhamid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Sidi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Badhaj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6.Douar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Nmirate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CR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Ouargui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Kelaa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Sraghna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7.Douar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Oulad</a:t>
            </a:r>
            <a:r>
              <a:rPr lang="fr-FR" sz="80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Mansour, CR Sidi Mansour, Province </a:t>
            </a:r>
            <a:r>
              <a:rPr lang="fr-FR" sz="8000" dirty="0" err="1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Rhamna</a:t>
            </a:r>
            <a:endParaRPr lang="fr-FR" sz="80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825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8.Douar 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Iguer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–n-</a:t>
            </a:r>
            <a:r>
              <a:rPr lang="fr-FR" sz="8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Oumaad</a:t>
            </a:r>
            <a:r>
              <a:rPr lang="fr-FR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CR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Moulay Brahim, 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571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Douar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Alouarg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 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Moulay Brahim, 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Alhaouz</a:t>
            </a:r>
            <a:endParaRPr lang="fr-FR" sz="8000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marL="57150" indent="0" algn="just">
              <a:lnSpc>
                <a:spcPct val="170000"/>
              </a:lnSpc>
              <a:buFont typeface="Wingdings 2" pitchFamily="18" charset="2"/>
              <a:buNone/>
              <a:defRPr/>
            </a:pP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Douar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Tichki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Ait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Inzal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Eljabal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CR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Tighdouine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Province </a:t>
            </a:r>
            <a:r>
              <a:rPr lang="fr-FR" sz="8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ALHaouz</a:t>
            </a:r>
            <a:r>
              <a:rPr lang="fr-FR" sz="8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fr-FR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370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fr-FR" dirty="0"/>
              <a:t>           </a:t>
            </a:r>
            <a:r>
              <a:rPr lang="fr-FR" sz="4000" dirty="0"/>
              <a:t>Douar </a:t>
            </a:r>
            <a:r>
              <a:rPr lang="fr-FR" sz="4000" dirty="0" err="1"/>
              <a:t>Mriouate</a:t>
            </a:r>
            <a:br>
              <a:rPr lang="fr-FR" dirty="0"/>
            </a:br>
            <a:r>
              <a:rPr lang="fr-FR" dirty="0"/>
              <a:t>            </a:t>
            </a:r>
            <a:r>
              <a:rPr lang="fr-FR" sz="2700" dirty="0"/>
              <a:t>CR </a:t>
            </a:r>
            <a:r>
              <a:rPr lang="fr-FR" sz="2700" dirty="0" err="1"/>
              <a:t>Tighdouine</a:t>
            </a:r>
            <a:r>
              <a:rPr lang="fr-FR" sz="2700" dirty="0"/>
              <a:t> - </a:t>
            </a:r>
            <a:r>
              <a:rPr lang="fr-FR" sz="2700" dirty="0" err="1"/>
              <a:t>Alhaouz</a:t>
            </a:r>
            <a:endParaRPr lang="fr-FR" sz="27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4702175"/>
          </a:xfrm>
        </p:spPr>
        <p:txBody>
          <a:bodyPr/>
          <a:lstStyle/>
          <a:p>
            <a:pPr marL="0" indent="0" algn="ctr">
              <a:buFont typeface="Wingdings 2" pitchFamily="18" charset="2"/>
              <a:buNone/>
              <a:defRPr/>
            </a:pPr>
            <a:r>
              <a:rPr lang="fr-FR" dirty="0"/>
              <a:t>  Evolution du projet</a:t>
            </a:r>
          </a:p>
          <a:p>
            <a:pPr>
              <a:defRPr/>
            </a:pPr>
            <a:endParaRPr lang="fr-FR" dirty="0"/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027238"/>
            <a:ext cx="3176588" cy="21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3" descr="C:\Users\user\Documents\MRIWAT\Chantier Famille de France_ Centre asso\PHOTOS\DSCN579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2038350"/>
            <a:ext cx="3252787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2" descr="C:\Users\user\Documents\MRIWAT\Chantier Assafou Juin 2015\DSC_000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63" y="4356100"/>
            <a:ext cx="32416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163" y="4365625"/>
            <a:ext cx="3252787" cy="215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0446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mokhl\OneDrive\Bureau\Préparatifs Exposé\PHOTOS\DSC_0010 (Petit)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59632" y="1124744"/>
            <a:ext cx="7451090" cy="4968552"/>
          </a:xfrm>
          <a:noFill/>
        </p:spPr>
      </p:pic>
    </p:spTree>
    <p:extLst>
      <p:ext uri="{BB962C8B-B14F-4D97-AF65-F5344CB8AC3E}">
        <p14:creationId xmlns:p14="http://schemas.microsoft.com/office/powerpoint/2010/main" val="2883815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fr-FR" sz="3600" dirty="0"/>
              <a:t>  Douar </a:t>
            </a:r>
            <a:r>
              <a:rPr lang="fr-FR" sz="3600" dirty="0" err="1"/>
              <a:t>Mriouate</a:t>
            </a:r>
            <a:r>
              <a:rPr lang="fr-FR" sz="3600" dirty="0"/>
              <a:t> (CR </a:t>
            </a:r>
            <a:r>
              <a:rPr lang="fr-FR" sz="3600" dirty="0" err="1"/>
              <a:t>Tighdouine</a:t>
            </a:r>
            <a:r>
              <a:rPr lang="fr-FR" sz="3600" dirty="0"/>
              <a:t>)</a:t>
            </a:r>
          </a:p>
        </p:txBody>
      </p:sp>
      <p:pic>
        <p:nvPicPr>
          <p:cNvPr id="23555" name="Picture 2" descr="C:\Users\mokhl\OneDrive\Bureau\Préparatifs Exposé\PHOTOS\DSC_0166 (Petit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7450" y="1520825"/>
            <a:ext cx="3690938" cy="2460625"/>
          </a:xfrm>
          <a:noFill/>
        </p:spPr>
      </p:pic>
      <p:pic>
        <p:nvPicPr>
          <p:cNvPr id="23556" name="Picture 3" descr="C:\Users\mokhl\OneDrive\Bureau\Préparatifs Exposé\PHOTOS\DSC_0547 (Petit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4143375"/>
            <a:ext cx="3886200" cy="25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1520825"/>
            <a:ext cx="3783012" cy="2519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227BE797-FED8-D41D-CF39-15E9D01050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63" y="4179094"/>
            <a:ext cx="378142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0872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7F3383-C295-5868-40A8-7F4B193E6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fr-FR" sz="3600" b="1" dirty="0">
                <a:solidFill>
                  <a:prstClr val="black"/>
                </a:solidFill>
                <a:latin typeface="Times New Roman"/>
                <a:ea typeface="Times New Roman"/>
              </a:rPr>
              <a:t>Le projet actuel</a:t>
            </a:r>
            <a:br>
              <a:rPr lang="fr-FR" sz="4400" b="1" dirty="0">
                <a:solidFill>
                  <a:prstClr val="black"/>
                </a:solidFill>
                <a:latin typeface="Times New Roman"/>
                <a:ea typeface="Times New Roman"/>
              </a:rPr>
            </a:br>
            <a:r>
              <a:rPr lang="fr-FR" sz="2000" b="1" dirty="0">
                <a:solidFill>
                  <a:prstClr val="black"/>
                </a:solidFill>
                <a:latin typeface="Times New Roman"/>
                <a:ea typeface="Times New Roman"/>
              </a:rPr>
              <a:t>soutenu par la Principauté de Monaco</a:t>
            </a:r>
            <a:endParaRPr lang="fr-FR" sz="200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316103-DC3F-1164-5857-B78389965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268760"/>
            <a:ext cx="8034096" cy="5589240"/>
          </a:xfrm>
        </p:spPr>
        <p:txBody>
          <a:bodyPr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Depuis 2022, vu que l’Etat mène actuellement une action de grande envergure surtout au niveau Construction de classes de préscolaire, le CDRT se propose de réorienter son action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Qualitatif plutôt que Quantitatif: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 focalisation des efforts sur un groupe restreint de</a:t>
            </a: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 10 sites (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15 classes</a:t>
            </a: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 en milieu rural (14 en école publique et 1 en informel) dans la région de Marrakech (Al Haouz, Youssoufia).</a:t>
            </a:r>
          </a:p>
          <a:p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Projet soutenu par la </a:t>
            </a: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DCI Monaco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, avec comme Objectif final de tirer les leçons nécessaires pour définir le </a:t>
            </a: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modèle pilote 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où sont réunies les conditions  pédagogiques, matérielles et sociales qui garantissent aux enfants de ces milieux défavorisés </a:t>
            </a:r>
            <a:r>
              <a:rPr lang="fr-MC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une éducation préscolaire moderne et de qualité</a:t>
            </a:r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</a:p>
          <a:p>
            <a:pPr marL="82296" indent="0">
              <a:buNone/>
            </a:pPr>
            <a:endParaRPr lang="fr-MC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r>
              <a:rPr lang="fr-MC" sz="2400" dirty="0">
                <a:solidFill>
                  <a:srgbClr val="000000"/>
                </a:solidFill>
                <a:latin typeface="Times New Roman"/>
                <a:ea typeface="Times New Roman"/>
              </a:rPr>
              <a:t>Modèle à diffuser pour large diffusion et/ou duplication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MC" sz="2400" dirty="0">
              <a:solidFill>
                <a:srgbClr val="000000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5834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781563-585E-383D-C73E-1F04994E7C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1691054"/>
              </p:ext>
            </p:extLst>
          </p:nvPr>
        </p:nvGraphicFramePr>
        <p:xfrm>
          <a:off x="683568" y="260648"/>
          <a:ext cx="8352928" cy="6480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2463">
                  <a:extLst>
                    <a:ext uri="{9D8B030D-6E8A-4147-A177-3AD203B41FA5}">
                      <a16:colId xmlns:a16="http://schemas.microsoft.com/office/drawing/2014/main" val="2404052258"/>
                    </a:ext>
                  </a:extLst>
                </a:gridCol>
                <a:gridCol w="902463">
                  <a:extLst>
                    <a:ext uri="{9D8B030D-6E8A-4147-A177-3AD203B41FA5}">
                      <a16:colId xmlns:a16="http://schemas.microsoft.com/office/drawing/2014/main" val="393771179"/>
                    </a:ext>
                  </a:extLst>
                </a:gridCol>
                <a:gridCol w="1261274">
                  <a:extLst>
                    <a:ext uri="{9D8B030D-6E8A-4147-A177-3AD203B41FA5}">
                      <a16:colId xmlns:a16="http://schemas.microsoft.com/office/drawing/2014/main" val="2962019512"/>
                    </a:ext>
                  </a:extLst>
                </a:gridCol>
                <a:gridCol w="1261274">
                  <a:extLst>
                    <a:ext uri="{9D8B030D-6E8A-4147-A177-3AD203B41FA5}">
                      <a16:colId xmlns:a16="http://schemas.microsoft.com/office/drawing/2014/main" val="1264776341"/>
                    </a:ext>
                  </a:extLst>
                </a:gridCol>
                <a:gridCol w="770503">
                  <a:extLst>
                    <a:ext uri="{9D8B030D-6E8A-4147-A177-3AD203B41FA5}">
                      <a16:colId xmlns:a16="http://schemas.microsoft.com/office/drawing/2014/main" val="3390066117"/>
                    </a:ext>
                  </a:extLst>
                </a:gridCol>
                <a:gridCol w="899498">
                  <a:extLst>
                    <a:ext uri="{9D8B030D-6E8A-4147-A177-3AD203B41FA5}">
                      <a16:colId xmlns:a16="http://schemas.microsoft.com/office/drawing/2014/main" val="3789932628"/>
                    </a:ext>
                  </a:extLst>
                </a:gridCol>
                <a:gridCol w="899498">
                  <a:extLst>
                    <a:ext uri="{9D8B030D-6E8A-4147-A177-3AD203B41FA5}">
                      <a16:colId xmlns:a16="http://schemas.microsoft.com/office/drawing/2014/main" val="1636146720"/>
                    </a:ext>
                  </a:extLst>
                </a:gridCol>
                <a:gridCol w="852052">
                  <a:extLst>
                    <a:ext uri="{9D8B030D-6E8A-4147-A177-3AD203B41FA5}">
                      <a16:colId xmlns:a16="http://schemas.microsoft.com/office/drawing/2014/main" val="2263902481"/>
                    </a:ext>
                  </a:extLst>
                </a:gridCol>
                <a:gridCol w="603903">
                  <a:extLst>
                    <a:ext uri="{9D8B030D-6E8A-4147-A177-3AD203B41FA5}">
                      <a16:colId xmlns:a16="http://schemas.microsoft.com/office/drawing/2014/main" val="2188808237"/>
                    </a:ext>
                  </a:extLst>
                </a:gridCol>
              </a:tblGrid>
              <a:tr h="44247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>
                          <a:effectLst/>
                        </a:rPr>
                        <a:t>Province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>
                          <a:effectLst/>
                        </a:rPr>
                        <a:t>Village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>
                          <a:effectLst/>
                        </a:rPr>
                        <a:t>Commune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>
                          <a:effectLst/>
                        </a:rPr>
                        <a:t>Situation</a:t>
                      </a:r>
                      <a:endParaRPr lang="fr-FR" sz="9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 err="1">
                          <a:effectLst/>
                        </a:rPr>
                        <a:t>géographique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 err="1">
                          <a:effectLst/>
                        </a:rPr>
                        <a:t>Nombre</a:t>
                      </a:r>
                      <a:r>
                        <a:rPr lang="de-CH" sz="900" kern="100" dirty="0">
                          <a:effectLst/>
                        </a:rPr>
                        <a:t> </a:t>
                      </a:r>
                      <a:r>
                        <a:rPr lang="de-CH" sz="900" kern="100" dirty="0" err="1">
                          <a:effectLst/>
                        </a:rPr>
                        <a:t>d’habitants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>
                          <a:effectLst/>
                        </a:rPr>
                        <a:t>Situation de la </a:t>
                      </a:r>
                      <a:r>
                        <a:rPr lang="de-CH" sz="900" kern="100" dirty="0" err="1">
                          <a:effectLst/>
                        </a:rPr>
                        <a:t>classe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 err="1">
                          <a:effectLst/>
                        </a:rPr>
                        <a:t>Association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 err="1">
                          <a:effectLst/>
                        </a:rPr>
                        <a:t>Nombre</a:t>
                      </a:r>
                      <a:r>
                        <a:rPr lang="de-CH" sz="900" kern="100" dirty="0">
                          <a:effectLst/>
                        </a:rPr>
                        <a:t> </a:t>
                      </a:r>
                      <a:r>
                        <a:rPr lang="de-CH" sz="900" kern="100" dirty="0" err="1">
                          <a:effectLst/>
                        </a:rPr>
                        <a:t>d’enfants</a:t>
                      </a:r>
                      <a:r>
                        <a:rPr lang="de-CH" sz="900" kern="100" dirty="0">
                          <a:effectLst/>
                        </a:rPr>
                        <a:t> en </a:t>
                      </a:r>
                      <a:r>
                        <a:rPr lang="de-CH" sz="900" kern="100" dirty="0" err="1">
                          <a:effectLst/>
                        </a:rPr>
                        <a:t>préscolaire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900" kern="100" dirty="0" err="1">
                          <a:effectLst/>
                        </a:rPr>
                        <a:t>Nombre</a:t>
                      </a:r>
                      <a:r>
                        <a:rPr lang="de-CH" sz="900" kern="100" dirty="0">
                          <a:effectLst/>
                        </a:rPr>
                        <a:t> </a:t>
                      </a:r>
                      <a:r>
                        <a:rPr lang="de-CH" sz="900" kern="100" dirty="0" err="1">
                          <a:effectLst/>
                        </a:rPr>
                        <a:t>d’Educatrices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/>
                </a:tc>
                <a:extLst>
                  <a:ext uri="{0D108BD9-81ED-4DB2-BD59-A6C34878D82A}">
                    <a16:rowId xmlns:a16="http://schemas.microsoft.com/office/drawing/2014/main" val="2450402794"/>
                  </a:ext>
                </a:extLst>
              </a:tr>
              <a:tr h="654447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100" kern="100">
                          <a:effectLst/>
                        </a:rPr>
                        <a:t>AL HAOUZ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 dirty="0" err="1">
                          <a:effectLst/>
                        </a:rPr>
                        <a:t>Ait</a:t>
                      </a:r>
                      <a:r>
                        <a:rPr lang="de-CH" sz="1000" kern="100" dirty="0">
                          <a:effectLst/>
                        </a:rPr>
                        <a:t> </a:t>
                      </a:r>
                      <a:r>
                        <a:rPr lang="de-CH" sz="1000" kern="100" dirty="0" err="1">
                          <a:effectLst/>
                        </a:rPr>
                        <a:t>Bouali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Tidili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Piémont à 55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120 foyers environ 500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informelle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Chabab Ait Bouali pour le dévelopt.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17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2778269012"/>
                  </a:ext>
                </a:extLst>
              </a:tr>
              <a:tr h="593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Ait Sidi Daoud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Ait Sidi Daoud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35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250 foyers environ 1250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43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(deux groupes)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2181346189"/>
                  </a:ext>
                </a:extLst>
              </a:tr>
              <a:tr h="69666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Ait Bouhaddou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Douar Elhajeb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tamsoulte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Aghmat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Piémont à 35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250 foyers environ 1250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45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(deux groupes)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3838298865"/>
                  </a:ext>
                </a:extLst>
              </a:tr>
              <a:tr h="4907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Iguernoumaad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Moulay Brahim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Montagne à 40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97 foyers environ 485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22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735056552"/>
                  </a:ext>
                </a:extLst>
              </a:tr>
              <a:tr h="593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Talat Marighen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Aghouatim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Piémont à 35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300 foyers environ 1200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51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(deux groupes)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3955171671"/>
                  </a:ext>
                </a:extLst>
              </a:tr>
              <a:tr h="490739">
                <a:tc rowSpan="5">
                  <a:txBody>
                    <a:bodyPr/>
                    <a:lstStyle/>
                    <a:p>
                      <a:pPr marL="71755" marR="71755"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100" kern="100">
                          <a:effectLst/>
                        </a:rPr>
                        <a:t>YOUSSOUFIA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vert="vert27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Sebt Lakhoualqa (*)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Lakhoualqa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70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600 foyers environ 3060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13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399863774"/>
                  </a:ext>
                </a:extLst>
              </a:tr>
              <a:tr h="593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Rass el Ain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Rass el Ain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75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1340 foyers environ 6700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 publiq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60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(deux groupes)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339940678"/>
                  </a:ext>
                </a:extLst>
              </a:tr>
              <a:tr h="49073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Oulad Abderrahmane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Rass el Ain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90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60 foyers environ 380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16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98991869"/>
                  </a:ext>
                </a:extLst>
              </a:tr>
              <a:tr h="59370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Dar Hedi Benddou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Atiamim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85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85 foyers environ 470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Association de parents d’élèves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31</a:t>
                      </a:r>
                      <a:endParaRPr lang="fr-FR" sz="100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(deux groupes)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2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3618245214"/>
                  </a:ext>
                </a:extLst>
              </a:tr>
              <a:tr h="48347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 dirty="0" err="1">
                          <a:effectLst/>
                        </a:rPr>
                        <a:t>Lahrach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Lakhoualqa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Plaine à 70 Km de Marrakech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150 foyers environ 850 habitants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Classe dans école publique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>
                          <a:effectLst/>
                        </a:rPr>
                        <a:t>Pas d‘association</a:t>
                      </a:r>
                      <a:endParaRPr lang="fr-FR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 dirty="0">
                          <a:effectLst/>
                        </a:rPr>
                        <a:t>12</a:t>
                      </a:r>
                      <a:endParaRPr lang="fr-FR" sz="1000" dirty="0">
                        <a:effectLst/>
                      </a:endParaRPr>
                    </a:p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1000" kern="100" dirty="0" err="1">
                          <a:effectLst/>
                        </a:rPr>
                        <a:t>Un</a:t>
                      </a:r>
                      <a:r>
                        <a:rPr lang="de-CH" sz="1000" kern="100" dirty="0">
                          <a:effectLst/>
                        </a:rPr>
                        <a:t> </a:t>
                      </a:r>
                      <a:r>
                        <a:rPr lang="de-CH" sz="1000" kern="100" dirty="0" err="1">
                          <a:effectLst/>
                        </a:rPr>
                        <a:t>groupe</a:t>
                      </a:r>
                      <a:endParaRPr lang="fr-FR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de-CH" sz="800" kern="100">
                          <a:effectLst/>
                        </a:rPr>
                        <a:t>1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1627" marR="51627" marT="7170" marB="0" anchor="ctr"/>
                </a:tc>
                <a:extLst>
                  <a:ext uri="{0D108BD9-81ED-4DB2-BD59-A6C34878D82A}">
                    <a16:rowId xmlns:a16="http://schemas.microsoft.com/office/drawing/2014/main" val="270068219"/>
                  </a:ext>
                </a:extLst>
              </a:tr>
              <a:tr h="356645">
                <a:tc gridSpan="7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</a:rPr>
                        <a:t> 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800" kern="100">
                          <a:effectLst/>
                        </a:rPr>
                        <a:t>310</a:t>
                      </a:r>
                      <a:endParaRPr lang="fr-FR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70" marR="7170" marT="717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fr-FR" sz="800" kern="100" dirty="0">
                          <a:effectLst/>
                        </a:rPr>
                        <a:t>15</a:t>
                      </a:r>
                      <a:endParaRPr lang="fr-FR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170" marR="7170" marT="7170" marB="0" anchor="ctr"/>
                </a:tc>
                <a:extLst>
                  <a:ext uri="{0D108BD9-81ED-4DB2-BD59-A6C34878D82A}">
                    <a16:rowId xmlns:a16="http://schemas.microsoft.com/office/drawing/2014/main" val="2593154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834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0472D5-8275-A678-26D3-D154D1AEC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60540C-E13F-082A-670E-F8E198AED2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4" name="Groupe 1">
            <a:extLst>
              <a:ext uri="{FF2B5EF4-FFF2-40B4-BE49-F238E27FC236}">
                <a16:creationId xmlns:a16="http://schemas.microsoft.com/office/drawing/2014/main" id="{1318A541-4027-FF92-9718-688EA43154C3}"/>
              </a:ext>
            </a:extLst>
          </p:cNvPr>
          <p:cNvGrpSpPr>
            <a:grpSpLocks/>
          </p:cNvGrpSpPr>
          <p:nvPr/>
        </p:nvGrpSpPr>
        <p:grpSpPr bwMode="auto">
          <a:xfrm>
            <a:off x="0" y="1"/>
            <a:ext cx="9036050" cy="6727824"/>
            <a:chOff x="179512" y="188640"/>
            <a:chExt cx="8856984" cy="6539316"/>
          </a:xfrm>
        </p:grpSpPr>
        <p:pic>
          <p:nvPicPr>
            <p:cNvPr id="5" name="Image 1">
              <a:extLst>
                <a:ext uri="{FF2B5EF4-FFF2-40B4-BE49-F238E27FC236}">
                  <a16:creationId xmlns:a16="http://schemas.microsoft.com/office/drawing/2014/main" id="{452C8992-F85D-5953-264E-4B90CCB57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58487" b="1903"/>
            <a:stretch>
              <a:fillRect/>
            </a:stretch>
          </p:blipFill>
          <p:spPr bwMode="auto">
            <a:xfrm>
              <a:off x="179512" y="723660"/>
              <a:ext cx="8856984" cy="6004296"/>
            </a:xfrm>
            <a:prstGeom prst="rect">
              <a:avLst/>
            </a:prstGeom>
            <a:ln w="57150" cap="sq">
              <a:solidFill>
                <a:srgbClr val="0070C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Image 1">
              <a:extLst>
                <a:ext uri="{FF2B5EF4-FFF2-40B4-BE49-F238E27FC236}">
                  <a16:creationId xmlns:a16="http://schemas.microsoft.com/office/drawing/2014/main" id="{E71EBAD7-1451-97AA-586E-127352A7DB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1608"/>
            <a:stretch/>
          </p:blipFill>
          <p:spPr bwMode="auto">
            <a:xfrm>
              <a:off x="179512" y="188640"/>
              <a:ext cx="8856984" cy="536608"/>
            </a:xfrm>
            <a:prstGeom prst="rect">
              <a:avLst/>
            </a:prstGeom>
            <a:ln w="57150" cap="sq">
              <a:solidFill>
                <a:srgbClr val="0070C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592891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2" name="Groupe 13">
            <a:extLst>
              <a:ext uri="{FF2B5EF4-FFF2-40B4-BE49-F238E27FC236}">
                <a16:creationId xmlns:a16="http://schemas.microsoft.com/office/drawing/2014/main" id="{BA1AC2B0-433F-1207-6A28-DAC426FC8916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764704"/>
            <a:ext cx="8351838" cy="5998046"/>
            <a:chOff x="467543" y="276515"/>
            <a:chExt cx="8508438" cy="6283360"/>
          </a:xfrm>
        </p:grpSpPr>
        <p:pic>
          <p:nvPicPr>
            <p:cNvPr id="40964" name="Image 5">
              <a:extLst>
                <a:ext uri="{FF2B5EF4-FFF2-40B4-BE49-F238E27FC236}">
                  <a16:creationId xmlns:a16="http://schemas.microsoft.com/office/drawing/2014/main" id="{7FF6A2C2-4235-D8DB-0497-A59346F0B1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7899" y="276515"/>
              <a:ext cx="5304549" cy="300241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5" name="Image 6">
              <a:extLst>
                <a:ext uri="{FF2B5EF4-FFF2-40B4-BE49-F238E27FC236}">
                  <a16:creationId xmlns:a16="http://schemas.microsoft.com/office/drawing/2014/main" id="{AF693D09-1D27-2225-C761-C3FE8DAD4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5773" y="3432219"/>
              <a:ext cx="4170208" cy="312765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67" name="Image 12">
              <a:extLst>
                <a:ext uri="{FF2B5EF4-FFF2-40B4-BE49-F238E27FC236}">
                  <a16:creationId xmlns:a16="http://schemas.microsoft.com/office/drawing/2014/main" id="{E686D5F6-9421-DF76-9440-E481BA084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3" y="3429000"/>
              <a:ext cx="4174500" cy="313087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0963" name="Rectangle 9">
            <a:extLst>
              <a:ext uri="{FF2B5EF4-FFF2-40B4-BE49-F238E27FC236}">
                <a16:creationId xmlns:a16="http://schemas.microsoft.com/office/drawing/2014/main" id="{0D54112C-CB90-7BB7-478D-35445D2ABE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672" y="188640"/>
            <a:ext cx="5832648" cy="369332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fr-FR" altLang="fr-FR" b="1" dirty="0">
                <a:solidFill>
                  <a:schemeClr val="bg1"/>
                </a:solidFill>
              </a:rPr>
              <a:t>Renforcement des équipements pédagogiques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Espace réservé du contenu 4">
            <a:extLst>
              <a:ext uri="{FF2B5EF4-FFF2-40B4-BE49-F238E27FC236}">
                <a16:creationId xmlns:a16="http://schemas.microsoft.com/office/drawing/2014/main" id="{901F26BD-FE82-4EE5-3AD1-E6EBBB5EFAB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260350"/>
            <a:ext cx="4176712" cy="3043238"/>
          </a:xfrm>
          <a:ln w="762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3011" name="Image 5">
            <a:extLst>
              <a:ext uri="{FF2B5EF4-FFF2-40B4-BE49-F238E27FC236}">
                <a16:creationId xmlns:a16="http://schemas.microsoft.com/office/drawing/2014/main" id="{B5C40F1D-6EB6-2060-600F-FD2BC8061F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42"/>
          <a:stretch>
            <a:fillRect/>
          </a:stretch>
        </p:blipFill>
        <p:spPr bwMode="auto">
          <a:xfrm>
            <a:off x="4572000" y="260350"/>
            <a:ext cx="4392613" cy="3043238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2" name="Image 11">
            <a:extLst>
              <a:ext uri="{FF2B5EF4-FFF2-40B4-BE49-F238E27FC236}">
                <a16:creationId xmlns:a16="http://schemas.microsoft.com/office/drawing/2014/main" id="{3AA9E38E-BD61-17F9-AB04-4688718F44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7" t="9435" r="797" b="13174"/>
          <a:stretch>
            <a:fillRect/>
          </a:stretch>
        </p:blipFill>
        <p:spPr bwMode="auto">
          <a:xfrm>
            <a:off x="427038" y="3573463"/>
            <a:ext cx="8289925" cy="3024187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Image 8">
            <a:extLst>
              <a:ext uri="{FF2B5EF4-FFF2-40B4-BE49-F238E27FC236}">
                <a16:creationId xmlns:a16="http://schemas.microsoft.com/office/drawing/2014/main" id="{77C2C0B0-79CA-53EA-6B73-65CDDF501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15888"/>
            <a:ext cx="4211637" cy="32131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59" name="Image 10">
            <a:extLst>
              <a:ext uri="{FF2B5EF4-FFF2-40B4-BE49-F238E27FC236}">
                <a16:creationId xmlns:a16="http://schemas.microsoft.com/office/drawing/2014/main" id="{06ACEF5B-2664-5FD5-4D13-8A57DE93AD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15888"/>
            <a:ext cx="4284662" cy="32131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0" name="Image 12">
            <a:extLst>
              <a:ext uri="{FF2B5EF4-FFF2-40B4-BE49-F238E27FC236}">
                <a16:creationId xmlns:a16="http://schemas.microsoft.com/office/drawing/2014/main" id="{19188B07-FDD5-57C6-D7E2-DCF0078A5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3500438"/>
            <a:ext cx="5184775" cy="32670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061" name="ZoneTexte 11">
            <a:extLst>
              <a:ext uri="{FF2B5EF4-FFF2-40B4-BE49-F238E27FC236}">
                <a16:creationId xmlns:a16="http://schemas.microsoft.com/office/drawing/2014/main" id="{2281722A-F097-B8E5-57EA-A61AC61C2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" y="2862263"/>
            <a:ext cx="24495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/>
              <a:t>Oulad Abderrahman</a:t>
            </a:r>
          </a:p>
        </p:txBody>
      </p:sp>
      <p:sp>
        <p:nvSpPr>
          <p:cNvPr id="45062" name="ZoneTexte 9">
            <a:extLst>
              <a:ext uri="{FF2B5EF4-FFF2-40B4-BE49-F238E27FC236}">
                <a16:creationId xmlns:a16="http://schemas.microsoft.com/office/drawing/2014/main" id="{BA216294-3046-9C2C-46D7-927531890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2840038"/>
            <a:ext cx="1439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/>
              <a:t>Lahrach</a:t>
            </a:r>
          </a:p>
        </p:txBody>
      </p:sp>
      <p:sp>
        <p:nvSpPr>
          <p:cNvPr id="45063" name="ZoneTexte 13">
            <a:extLst>
              <a:ext uri="{FF2B5EF4-FFF2-40B4-BE49-F238E27FC236}">
                <a16:creationId xmlns:a16="http://schemas.microsoft.com/office/drawing/2014/main" id="{A053820D-358F-12B1-9555-289261AB8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8538" y="6237288"/>
            <a:ext cx="1657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/>
              <a:t>Hedi Benddou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Image 4">
            <a:extLst>
              <a:ext uri="{FF2B5EF4-FFF2-40B4-BE49-F238E27FC236}">
                <a16:creationId xmlns:a16="http://schemas.microsoft.com/office/drawing/2014/main" id="{528B45F6-A8A3-B161-BE35-55AC37617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527050"/>
            <a:ext cx="4056062" cy="30162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7" name="Image 6">
            <a:extLst>
              <a:ext uri="{FF2B5EF4-FFF2-40B4-BE49-F238E27FC236}">
                <a16:creationId xmlns:a16="http://schemas.microsoft.com/office/drawing/2014/main" id="{6DD50E40-95C1-16B8-7BC2-5AA171130B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3" t="21074" r="10204" b="11150"/>
          <a:stretch>
            <a:fillRect/>
          </a:stretch>
        </p:blipFill>
        <p:spPr bwMode="auto">
          <a:xfrm>
            <a:off x="6183313" y="3713163"/>
            <a:ext cx="2709862" cy="30686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8" name="Image 7">
            <a:extLst>
              <a:ext uri="{FF2B5EF4-FFF2-40B4-BE49-F238E27FC236}">
                <a16:creationId xmlns:a16="http://schemas.microsoft.com/office/drawing/2014/main" id="{BF10030D-298D-3B7F-9E0D-6EFFE3FBE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" y="561975"/>
            <a:ext cx="4051300" cy="29813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09" name="Image 8">
            <a:extLst>
              <a:ext uri="{FF2B5EF4-FFF2-40B4-BE49-F238E27FC236}">
                <a16:creationId xmlns:a16="http://schemas.microsoft.com/office/drawing/2014/main" id="{93961378-FE44-B9E3-FC3D-1DA23FE3F6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8825" y="3751263"/>
            <a:ext cx="2468563" cy="30305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10" name="Image 9">
            <a:extLst>
              <a:ext uri="{FF2B5EF4-FFF2-40B4-BE49-F238E27FC236}">
                <a16:creationId xmlns:a16="http://schemas.microsoft.com/office/drawing/2014/main" id="{6E67C3A6-5EF0-F8C4-CE6E-98032FBAFA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69"/>
          <a:stretch>
            <a:fillRect/>
          </a:stretch>
        </p:blipFill>
        <p:spPr bwMode="auto">
          <a:xfrm>
            <a:off x="190500" y="3751263"/>
            <a:ext cx="2725738" cy="303053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1" name="ZoneTexte 1">
            <a:extLst>
              <a:ext uri="{FF2B5EF4-FFF2-40B4-BE49-F238E27FC236}">
                <a16:creationId xmlns:a16="http://schemas.microsoft.com/office/drawing/2014/main" id="{BE1610A6-0025-1149-3AC6-557939828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775" y="53975"/>
            <a:ext cx="4537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/>
              <a:t>Diversification des activités en classe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4" name="Groupe 1">
            <a:extLst>
              <a:ext uri="{FF2B5EF4-FFF2-40B4-BE49-F238E27FC236}">
                <a16:creationId xmlns:a16="http://schemas.microsoft.com/office/drawing/2014/main" id="{132DF3D6-0844-7130-B2EF-099F82AC926B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549275"/>
            <a:ext cx="8281987" cy="6169025"/>
            <a:chOff x="394895" y="355294"/>
            <a:chExt cx="8281437" cy="6170051"/>
          </a:xfrm>
        </p:grpSpPr>
        <p:pic>
          <p:nvPicPr>
            <p:cNvPr id="49156" name="Image 3">
              <a:extLst>
                <a:ext uri="{FF2B5EF4-FFF2-40B4-BE49-F238E27FC236}">
                  <a16:creationId xmlns:a16="http://schemas.microsoft.com/office/drawing/2014/main" id="{5E17D21B-2CD8-02CF-099F-6664FC7DB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55976" y="355294"/>
              <a:ext cx="4320356" cy="3160876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157" name="Image 4">
              <a:extLst>
                <a:ext uri="{FF2B5EF4-FFF2-40B4-BE49-F238E27FC236}">
                  <a16:creationId xmlns:a16="http://schemas.microsoft.com/office/drawing/2014/main" id="{1E290322-61DA-AEBA-C7EE-7281B0A80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355294"/>
              <a:ext cx="3744664" cy="264190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158" name="Image 5">
              <a:extLst>
                <a:ext uri="{FF2B5EF4-FFF2-40B4-BE49-F238E27FC236}">
                  <a16:creationId xmlns:a16="http://schemas.microsoft.com/office/drawing/2014/main" id="{924B9341-666D-7506-2705-486C444C6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895" y="3213103"/>
              <a:ext cx="4416820" cy="3312242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159" name="Image 6">
              <a:extLst>
                <a:ext uri="{FF2B5EF4-FFF2-40B4-BE49-F238E27FC236}">
                  <a16:creationId xmlns:a16="http://schemas.microsoft.com/office/drawing/2014/main" id="{43415CCC-DFBB-5F39-1B5F-B215475FA5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31276" y="3748090"/>
              <a:ext cx="3645056" cy="2777255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9155" name="ZoneTexte 2">
            <a:extLst>
              <a:ext uri="{FF2B5EF4-FFF2-40B4-BE49-F238E27FC236}">
                <a16:creationId xmlns:a16="http://schemas.microsoft.com/office/drawing/2014/main" id="{EB30251C-0AE5-53FC-AEE2-E9212FC7F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2138" y="34925"/>
            <a:ext cx="3048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fr-FR" altLang="fr-FR" dirty="0"/>
              <a:t>Animation préscolaire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defRPr/>
            </a:pPr>
            <a:r>
              <a:rPr lang="fr-FR" sz="3600" b="1" dirty="0"/>
              <a:t>Renforcement de capacités des Educatrices/</a:t>
            </a:r>
            <a:r>
              <a:rPr lang="fr-FR" sz="3600" b="1" dirty="0" err="1"/>
              <a:t>teurs</a:t>
            </a:r>
            <a:endParaRPr lang="fr-FR" sz="3600" b="1" dirty="0"/>
          </a:p>
        </p:txBody>
      </p:sp>
      <p:sp>
        <p:nvSpPr>
          <p:cNvPr id="23555" name="Espace réservé du contenu 4"/>
          <p:cNvSpPr>
            <a:spLocks noGrp="1"/>
          </p:cNvSpPr>
          <p:nvPr>
            <p:ph idx="1"/>
          </p:nvPr>
        </p:nvSpPr>
        <p:spPr>
          <a:xfrm>
            <a:off x="827584" y="1700808"/>
            <a:ext cx="7632848" cy="488255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Les éducatrices/</a:t>
            </a:r>
            <a:r>
              <a:rPr lang="fr-FR" altLang="fr-FR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teurs</a:t>
            </a: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en milieu rural sont souvent des jeunes diplômés au chômage vivant dans le village ou dans le voisinage : beaucoup de volonté mais pas de vraie formation à ce métier</a:t>
            </a:r>
          </a:p>
          <a:p>
            <a:pPr>
              <a:defRPr/>
            </a:pPr>
            <a:r>
              <a:rPr lang="fr-FR" altLang="fr-FR" sz="2400" b="1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Principales caractéristiques du programme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basé sur les nouveaux concepts d'éducation préscolaire moderne: éveil artistique et scientifique, soft </a:t>
            </a:r>
            <a:r>
              <a:rPr lang="fr-FR" altLang="fr-FR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skills</a:t>
            </a: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, TICE, langues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Tient compte des spécificités de ces éducatrices (niveau d’études, background,…)</a:t>
            </a:r>
          </a:p>
          <a:p>
            <a:pPr lvl="1">
              <a:buFont typeface="Wingdings" pitchFamily="2" charset="2"/>
              <a:buChar char="q"/>
              <a:defRPr/>
            </a:pP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la réalité marocaine et le Cadre </a:t>
            </a:r>
            <a:r>
              <a:rPr lang="fr-FR" altLang="fr-FR" sz="2400" dirty="0" err="1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Curriculaire</a:t>
            </a:r>
            <a:r>
              <a:rPr lang="fr-FR" altLang="fr-FR" sz="2400" dirty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de l’enseignement préscolaire élaboré par le Ministère</a:t>
            </a:r>
          </a:p>
        </p:txBody>
      </p:sp>
    </p:spTree>
    <p:extLst>
      <p:ext uri="{BB962C8B-B14F-4D97-AF65-F5344CB8AC3E}">
        <p14:creationId xmlns:p14="http://schemas.microsoft.com/office/powerpoint/2010/main" val="15774002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75F9FD-2442-E86B-716A-E22F75FC0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2800" dirty="0"/>
              <a:t>Renforcement des capacités des éducatrices (</a:t>
            </a:r>
            <a:r>
              <a:rPr lang="fr-FR" sz="2800" dirty="0" err="1"/>
              <a:t>teurs</a:t>
            </a:r>
            <a:r>
              <a:rPr lang="fr-FR" sz="2800" dirty="0"/>
              <a:t>)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F60D67C4-9F23-BE09-BC0F-6A95A34F7C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467478"/>
              </p:ext>
            </p:extLst>
          </p:nvPr>
        </p:nvGraphicFramePr>
        <p:xfrm>
          <a:off x="755576" y="1196752"/>
          <a:ext cx="8178873" cy="5621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36104">
                  <a:extLst>
                    <a:ext uri="{9D8B030D-6E8A-4147-A177-3AD203B41FA5}">
                      <a16:colId xmlns:a16="http://schemas.microsoft.com/office/drawing/2014/main" val="2991548856"/>
                    </a:ext>
                  </a:extLst>
                </a:gridCol>
                <a:gridCol w="5760640">
                  <a:extLst>
                    <a:ext uri="{9D8B030D-6E8A-4147-A177-3AD203B41FA5}">
                      <a16:colId xmlns:a16="http://schemas.microsoft.com/office/drawing/2014/main" val="934982531"/>
                    </a:ext>
                  </a:extLst>
                </a:gridCol>
                <a:gridCol w="1482129">
                  <a:extLst>
                    <a:ext uri="{9D8B030D-6E8A-4147-A177-3AD203B41FA5}">
                      <a16:colId xmlns:a16="http://schemas.microsoft.com/office/drawing/2014/main" val="1831594219"/>
                    </a:ext>
                  </a:extLst>
                </a:gridCol>
              </a:tblGrid>
              <a:tr h="5759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</a:rPr>
                        <a:t>N°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Module</a:t>
                      </a:r>
                      <a:endParaRPr lang="fr-FR" sz="2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</a:rPr>
                        <a:t>Nombre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chemeClr val="tx1"/>
                          </a:solidFill>
                          <a:effectLst/>
                        </a:rPr>
                        <a:t>d’heures</a:t>
                      </a:r>
                      <a:endParaRPr lang="fr-FR" sz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955381596"/>
                  </a:ext>
                </a:extLst>
              </a:tr>
              <a:tr h="4653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fr-FR" sz="1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Notion de base théoriques et pratiques dans le préscolaire : 30 séances de 2h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60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88711800"/>
                  </a:ext>
                </a:extLst>
              </a:tr>
              <a:tr h="671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Activités d’expression et d’éveil artistique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(Théâtre, musique, arts plastiques, audio-visuel) - Activités motrices et éducation physique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66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2504156424"/>
                  </a:ext>
                </a:extLst>
              </a:tr>
              <a:tr h="4479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Initiation aux pédagogiques innovantes (Soft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  <a:effectLst/>
                        </a:rPr>
                        <a:t>skills</a:t>
                      </a: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, pédagogie active, Montessori, )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4132378493"/>
                  </a:ext>
                </a:extLst>
              </a:tr>
              <a:tr h="67199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Renforcement des compétences linguistiques en Langue française  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120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3335549317"/>
                  </a:ext>
                </a:extLst>
              </a:tr>
              <a:tr h="3893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Les TICE dans le préscolaire 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24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1832030315"/>
                  </a:ext>
                </a:extLst>
              </a:tr>
              <a:tr h="89598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Fabrication de matériel didactique (jeux éducatifs, marionnettes, matériel de psychomotricité : cerceaux, sacs de sable, balles, …) 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36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211130999"/>
                  </a:ext>
                </a:extLst>
              </a:tr>
              <a:tr h="3893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10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fr-FR" sz="10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Formation à l’hygiène et au dépistage TDD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fr-FR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extLst>
                  <a:ext uri="{0D108BD9-81ED-4DB2-BD59-A6C34878D82A}">
                    <a16:rowId xmlns:a16="http://schemas.microsoft.com/office/drawing/2014/main" val="4154819106"/>
                  </a:ext>
                </a:extLst>
              </a:tr>
              <a:tr h="389328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</a:rPr>
                        <a:t>TOTAL (heures)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</a:rPr>
                        <a:t>336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2969302025"/>
                  </a:ext>
                </a:extLst>
              </a:tr>
              <a:tr h="389328">
                <a:tc gridSpan="2"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</a:rPr>
                        <a:t>Total (jours)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fr-F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PMingLiU"/>
                        <a:cs typeface="Times New Roman" panose="02020603050405020304" pitchFamily="18" charset="0"/>
                      </a:endParaRPr>
                    </a:p>
                  </a:txBody>
                  <a:tcPr marL="68589" marR="68589" marT="0" marB="0"/>
                </a:tc>
                <a:extLst>
                  <a:ext uri="{0D108BD9-81ED-4DB2-BD59-A6C34878D82A}">
                    <a16:rowId xmlns:a16="http://schemas.microsoft.com/office/drawing/2014/main" val="280035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4782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394" name="Groupe 3">
            <a:extLst>
              <a:ext uri="{FF2B5EF4-FFF2-40B4-BE49-F238E27FC236}">
                <a16:creationId xmlns:a16="http://schemas.microsoft.com/office/drawing/2014/main" id="{78E6387F-4B30-4622-D6B3-2A15FF5C86AF}"/>
              </a:ext>
            </a:extLst>
          </p:cNvPr>
          <p:cNvGrpSpPr>
            <a:grpSpLocks/>
          </p:cNvGrpSpPr>
          <p:nvPr/>
        </p:nvGrpSpPr>
        <p:grpSpPr bwMode="auto">
          <a:xfrm>
            <a:off x="237248" y="176378"/>
            <a:ext cx="8906752" cy="6680111"/>
            <a:chOff x="108170" y="-47768"/>
            <a:chExt cx="8907156" cy="6681124"/>
          </a:xfrm>
        </p:grpSpPr>
        <p:pic>
          <p:nvPicPr>
            <p:cNvPr id="59395" name="Image 3">
              <a:extLst>
                <a:ext uri="{FF2B5EF4-FFF2-40B4-BE49-F238E27FC236}">
                  <a16:creationId xmlns:a16="http://schemas.microsoft.com/office/drawing/2014/main" id="{7A5BD6DB-D681-E6E7-CACB-913D6B5C0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1" t="10944" r="-621"/>
            <a:stretch>
              <a:fillRect/>
            </a:stretch>
          </p:blipFill>
          <p:spPr bwMode="auto">
            <a:xfrm>
              <a:off x="4486432" y="3248980"/>
              <a:ext cx="4528894" cy="3384376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396" name="Image 5">
              <a:extLst>
                <a:ext uri="{FF2B5EF4-FFF2-40B4-BE49-F238E27FC236}">
                  <a16:creationId xmlns:a16="http://schemas.microsoft.com/office/drawing/2014/main" id="{A231BFB4-86EA-E02B-1AC5-84632828B4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78" b="8357"/>
            <a:stretch>
              <a:fillRect/>
            </a:stretch>
          </p:blipFill>
          <p:spPr bwMode="auto">
            <a:xfrm>
              <a:off x="867743" y="3418803"/>
              <a:ext cx="2783251" cy="3214552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398" name="Image 7">
              <a:extLst>
                <a:ext uri="{FF2B5EF4-FFF2-40B4-BE49-F238E27FC236}">
                  <a16:creationId xmlns:a16="http://schemas.microsoft.com/office/drawing/2014/main" id="{79AD1A1A-647D-0DBD-0164-6983D5A15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21"/>
            <a:stretch>
              <a:fillRect/>
            </a:stretch>
          </p:blipFill>
          <p:spPr bwMode="auto">
            <a:xfrm>
              <a:off x="108170" y="-47768"/>
              <a:ext cx="4303488" cy="3385887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399" name="Image 8">
              <a:extLst>
                <a:ext uri="{FF2B5EF4-FFF2-40B4-BE49-F238E27FC236}">
                  <a16:creationId xmlns:a16="http://schemas.microsoft.com/office/drawing/2014/main" id="{A298FF66-CE89-D02A-2778-031C5AB9BD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812" t="2" r="812" b="15222"/>
            <a:stretch>
              <a:fillRect/>
            </a:stretch>
          </p:blipFill>
          <p:spPr bwMode="auto">
            <a:xfrm>
              <a:off x="5163230" y="-31564"/>
              <a:ext cx="2766854" cy="3193278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A395253-6899-EF36-3019-6C97C917A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1916113"/>
            <a:ext cx="7798320" cy="4826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de Partenariat avec </a:t>
            </a:r>
            <a:r>
              <a:rPr lang="fr-FR" sz="1800" b="1" dirty="0"/>
              <a:t>la Direction Provinciale Youssoufia signée juin 2023 </a:t>
            </a:r>
            <a:r>
              <a:rPr lang="fr-FR" sz="1800" dirty="0"/>
              <a:t>(implication effective des différents acteurs dans les différentes activités du projets)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de Partenariat avec la </a:t>
            </a:r>
            <a:r>
              <a:rPr lang="fr-FR" sz="1800" b="1" dirty="0"/>
              <a:t>Direction provinciale Al Haouz signée le 14/12/2021 </a:t>
            </a:r>
            <a:r>
              <a:rPr lang="fr-FR" sz="1800" dirty="0"/>
              <a:t>(implication effective des différents acteurs)</a:t>
            </a:r>
            <a:endParaRPr lang="fr-FR" sz="1800" b="1" dirty="0"/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de Partenariat avec </a:t>
            </a:r>
            <a:r>
              <a:rPr lang="fr-FR" sz="1800" b="1" dirty="0"/>
              <a:t>Ecole Normale Supérieure Université Cadi </a:t>
            </a:r>
            <a:r>
              <a:rPr lang="fr-FR" sz="1800" b="1" dirty="0" err="1"/>
              <a:t>Ayad</a:t>
            </a:r>
            <a:r>
              <a:rPr lang="fr-FR" sz="1800" b="1" dirty="0"/>
              <a:t> Marrakech signée en Décembre 2023 (</a:t>
            </a:r>
            <a:r>
              <a:rPr lang="fr-FR" sz="1800" dirty="0"/>
              <a:t>encadrement et évaluation de l’impact du préscolaire)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de Partenariat avec </a:t>
            </a:r>
            <a:r>
              <a:rPr lang="fr-FR" sz="1800" b="1" dirty="0"/>
              <a:t>l’association </a:t>
            </a:r>
            <a:r>
              <a:rPr lang="fr-FR" sz="1800" b="1" dirty="0" err="1"/>
              <a:t>Chabab</a:t>
            </a:r>
            <a:r>
              <a:rPr lang="fr-FR" sz="1800" b="1" dirty="0"/>
              <a:t> Ait Bouali (commune </a:t>
            </a:r>
            <a:r>
              <a:rPr lang="fr-FR" sz="1800" b="1" dirty="0" err="1"/>
              <a:t>Tidili</a:t>
            </a:r>
            <a:r>
              <a:rPr lang="fr-FR" sz="1800" b="1" dirty="0"/>
              <a:t>) signée le 27/10/2023 </a:t>
            </a:r>
            <a:r>
              <a:rPr lang="fr-FR" sz="1800" dirty="0"/>
              <a:t>(implication effective de l’éducateur et des membres de l’association)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d’échange culturel avec </a:t>
            </a:r>
            <a:r>
              <a:rPr lang="fr-FR" sz="1800" b="1" dirty="0"/>
              <a:t>l’IACD, institut des Arts et Cultures pour le Développement, signée le 28 Novembre 2023 </a:t>
            </a:r>
            <a:r>
              <a:rPr lang="fr-FR" sz="1800" dirty="0"/>
              <a:t>(encadrement et hébergement des ateliers artistiques) </a:t>
            </a:r>
          </a:p>
          <a:p>
            <a:pPr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fr-FR" sz="1800" dirty="0"/>
              <a:t>Convention de Partenariat avec </a:t>
            </a:r>
            <a:r>
              <a:rPr lang="fr-FR" sz="1800" b="1" dirty="0"/>
              <a:t>l’association Santé Sud (France) signée le 24/01/2024 </a:t>
            </a:r>
            <a:r>
              <a:rPr lang="fr-FR" sz="1800" dirty="0"/>
              <a:t>(prévention du handicap et dépistage précoce des TDD)</a:t>
            </a:r>
          </a:p>
          <a:p>
            <a:pPr marL="0" indent="0" eaLnBrk="1" fontAlgn="auto" hangingPunct="1">
              <a:spcAft>
                <a:spcPts val="0"/>
              </a:spcAft>
              <a:buFont typeface="Wingdings 3" panose="05040102010807070707" pitchFamily="18" charset="2"/>
              <a:buNone/>
              <a:defRPr/>
            </a:pPr>
            <a:r>
              <a:rPr lang="fr-FR" b="1" dirty="0"/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20B64F5-7918-EE15-3D47-8F12135E4A15}"/>
              </a:ext>
            </a:extLst>
          </p:cNvPr>
          <p:cNvSpPr/>
          <p:nvPr/>
        </p:nvSpPr>
        <p:spPr>
          <a:xfrm>
            <a:off x="2339975" y="692150"/>
            <a:ext cx="4032250" cy="646113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fr-FR" sz="3600" b="1" kern="0" dirty="0">
                <a:latin typeface="Arial"/>
                <a:ea typeface="+mj-ea"/>
              </a:rPr>
              <a:t>Les</a:t>
            </a:r>
            <a:r>
              <a:rPr lang="fr-FR" altLang="fr-FR" sz="3600" b="1" kern="0" dirty="0">
                <a:solidFill>
                  <a:srgbClr val="000000"/>
                </a:solidFill>
                <a:latin typeface="Arial"/>
                <a:ea typeface="+mj-ea"/>
              </a:rPr>
              <a:t> </a:t>
            </a:r>
            <a:r>
              <a:rPr lang="fr-FR" altLang="fr-FR" sz="3600" b="1" kern="0" dirty="0">
                <a:latin typeface="Arial"/>
                <a:ea typeface="+mj-ea"/>
              </a:rPr>
              <a:t>Partenariats</a:t>
            </a:r>
            <a:endParaRPr lang="fr-FR" sz="3600" kern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65A67A-FECE-3C28-D580-89CC8EB22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En guise de 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6C33AF-E261-FD45-6000-76BFF687E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La mise en œuvre du projet est facilitée par l’implication des bénéficiaires, le partenariat avec les institutionnels et les associations locales qui jouent le rôle de relais avec la population.</a:t>
            </a:r>
          </a:p>
          <a:p>
            <a:r>
              <a:rPr lang="fr-FR" dirty="0"/>
              <a:t>Notre expérience de terrain nous permet de faire les adaptations nécessaires</a:t>
            </a:r>
          </a:p>
          <a:p>
            <a:r>
              <a:rPr lang="fr-FR" dirty="0"/>
              <a:t>De nombreux témoignages soulignent l’impact du préscolaire sur la scolarité des enfants dans le primaire et sur le développement de l’enfant en général; un travail de recherche-action est en cours pour une étude plus scientifique de cet impact.</a:t>
            </a:r>
          </a:p>
        </p:txBody>
      </p:sp>
    </p:spTree>
    <p:extLst>
      <p:ext uri="{BB962C8B-B14F-4D97-AF65-F5344CB8AC3E}">
        <p14:creationId xmlns:p14="http://schemas.microsoft.com/office/powerpoint/2010/main" val="2174358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7B6447-B03E-A03F-34D4-EDCA58921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36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Equipe  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98DEEF-A67C-C2B7-B626-50D268B93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Pr.  Abdelkader MOKHLISSE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Coordination générale du projet, </a:t>
            </a:r>
          </a:p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Pr.  Abdelaziz ESSAYEDI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Coordinateur pédagogique, </a:t>
            </a:r>
          </a:p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Pr. </a:t>
            </a:r>
            <a:r>
              <a:rPr lang="fr-FR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Saaida</a:t>
            </a:r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BONA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Cheffe de projet,</a:t>
            </a:r>
          </a:p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Pr.  Ahmed CHEHBOUNI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Président Fondateur du CDRT</a:t>
            </a:r>
          </a:p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 Brahim BADRI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membre du bureau</a:t>
            </a:r>
          </a:p>
          <a:p>
            <a:r>
              <a:rPr lang="fr-F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 Jamila ELHOUDZI, </a:t>
            </a:r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Professeur pédiatre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359319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07904" y="1120617"/>
            <a:ext cx="3888432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b="0" dirty="0">
                <a:solidFill>
                  <a:srgbClr val="00AFEF"/>
                </a:solidFill>
                <a:latin typeface="Carlito"/>
                <a:cs typeface="Carlito"/>
              </a:rPr>
              <a:t>«</a:t>
            </a:r>
            <a:r>
              <a:rPr sz="4800" b="0" spc="-8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4800" spc="-409" dirty="0">
                <a:solidFill>
                  <a:srgbClr val="00AFEF"/>
                </a:solidFill>
                <a:latin typeface="Arial"/>
                <a:cs typeface="Arial"/>
              </a:rPr>
              <a:t>L’éducation</a:t>
            </a:r>
            <a:endParaRPr sz="4800" dirty="0">
              <a:latin typeface="Arial"/>
              <a:cs typeface="Arial"/>
            </a:endParaRPr>
          </a:p>
          <a:p>
            <a:pPr marR="140970" algn="ctr">
              <a:lnSpc>
                <a:spcPct val="100000"/>
              </a:lnSpc>
            </a:pPr>
            <a:r>
              <a:rPr sz="4800" b="0" spc="-20" dirty="0">
                <a:solidFill>
                  <a:srgbClr val="00AFEF"/>
                </a:solidFill>
                <a:latin typeface="Carlito"/>
                <a:cs typeface="Carlito"/>
              </a:rPr>
              <a:t>est</a:t>
            </a:r>
            <a:endParaRPr sz="4800" dirty="0">
              <a:latin typeface="Carlito"/>
              <a:cs typeface="Carli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75856" y="2584145"/>
            <a:ext cx="508957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26695" algn="just">
              <a:spcBef>
                <a:spcPts val="100"/>
              </a:spcBef>
            </a:pPr>
            <a:r>
              <a:rPr sz="4800" spc="-155" dirty="0" err="1">
                <a:solidFill>
                  <a:srgbClr val="00AFEF"/>
                </a:solidFill>
                <a:latin typeface="Arial"/>
                <a:cs typeface="Arial"/>
              </a:rPr>
              <a:t>l’arme</a:t>
            </a:r>
            <a:r>
              <a:rPr lang="fr-FR" sz="4800" spc="-155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4800" spc="-170" dirty="0">
                <a:solidFill>
                  <a:srgbClr val="00AFEF"/>
                </a:solidFill>
                <a:latin typeface="Arial"/>
                <a:cs typeface="Arial"/>
              </a:rPr>
              <a:t>la </a:t>
            </a:r>
            <a:r>
              <a:rPr sz="4800" spc="-200" dirty="0">
                <a:solidFill>
                  <a:srgbClr val="00AFEF"/>
                </a:solidFill>
                <a:latin typeface="Arial"/>
                <a:cs typeface="Arial"/>
              </a:rPr>
              <a:t>plus </a:t>
            </a:r>
            <a:r>
              <a:rPr sz="4800" spc="-220" dirty="0" err="1">
                <a:solidFill>
                  <a:srgbClr val="00AFEF"/>
                </a:solidFill>
                <a:latin typeface="Arial"/>
                <a:cs typeface="Arial"/>
              </a:rPr>
              <a:t>puissante</a:t>
            </a:r>
            <a:r>
              <a:rPr sz="4800" spc="-220" dirty="0">
                <a:solidFill>
                  <a:srgbClr val="00AFEF"/>
                </a:solidFill>
                <a:latin typeface="Arial"/>
                <a:cs typeface="Arial"/>
              </a:rPr>
              <a:t> </a:t>
            </a:r>
            <a:r>
              <a:rPr sz="4800" spc="-5" dirty="0">
                <a:solidFill>
                  <a:srgbClr val="00AFEF"/>
                </a:solidFill>
                <a:latin typeface="Carlito"/>
                <a:cs typeface="Carlito"/>
              </a:rPr>
              <a:t>que </a:t>
            </a:r>
            <a:r>
              <a:rPr sz="4800" spc="-15" dirty="0" err="1">
                <a:solidFill>
                  <a:srgbClr val="00AFEF"/>
                </a:solidFill>
                <a:latin typeface="Carlito"/>
                <a:cs typeface="Carlito"/>
              </a:rPr>
              <a:t>vous</a:t>
            </a:r>
            <a:r>
              <a:rPr sz="4800" spc="-1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4800" spc="-20" dirty="0" err="1">
                <a:solidFill>
                  <a:srgbClr val="00AFEF"/>
                </a:solidFill>
                <a:latin typeface="Carlito"/>
                <a:cs typeface="Carlito"/>
              </a:rPr>
              <a:t>pouvez</a:t>
            </a:r>
            <a:r>
              <a:rPr lang="fr-FR" sz="4800" spc="-20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4800" spc="-5" dirty="0" err="1">
                <a:solidFill>
                  <a:srgbClr val="00AFEF"/>
                </a:solidFill>
                <a:latin typeface="Carlito"/>
                <a:cs typeface="Carlito"/>
              </a:rPr>
              <a:t>utiliser</a:t>
            </a:r>
            <a:r>
              <a:rPr sz="4800" spc="-5" dirty="0">
                <a:solidFill>
                  <a:srgbClr val="00AFEF"/>
                </a:solidFill>
                <a:latin typeface="Carlito"/>
                <a:cs typeface="Carlito"/>
              </a:rPr>
              <a:t>  pour changer </a:t>
            </a:r>
            <a:r>
              <a:rPr sz="4800" dirty="0">
                <a:solidFill>
                  <a:srgbClr val="00AFEF"/>
                </a:solidFill>
                <a:latin typeface="Carlito"/>
                <a:cs typeface="Carlito"/>
              </a:rPr>
              <a:t>le monde</a:t>
            </a:r>
            <a:r>
              <a:rPr sz="4800" spc="-55" dirty="0">
                <a:solidFill>
                  <a:srgbClr val="00AFEF"/>
                </a:solidFill>
                <a:latin typeface="Carlito"/>
                <a:cs typeface="Carlito"/>
              </a:rPr>
              <a:t> </a:t>
            </a:r>
            <a:r>
              <a:rPr sz="4800" dirty="0">
                <a:solidFill>
                  <a:srgbClr val="00AFEF"/>
                </a:solidFill>
                <a:latin typeface="Carlito"/>
                <a:cs typeface="Carlito"/>
              </a:rPr>
              <a:t>»</a:t>
            </a:r>
            <a:endParaRPr sz="48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8330" y="0"/>
            <a:ext cx="3058668" cy="386104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1521" y="4330700"/>
            <a:ext cx="237626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prstClr val="black"/>
                </a:solidFill>
                <a:latin typeface="Carlito"/>
                <a:cs typeface="Carlito"/>
              </a:rPr>
              <a:t>Nelson</a:t>
            </a:r>
            <a:r>
              <a:rPr sz="2400" b="1" spc="-90" dirty="0">
                <a:solidFill>
                  <a:prstClr val="black"/>
                </a:solidFill>
                <a:latin typeface="Carlito"/>
                <a:cs typeface="Carlito"/>
              </a:rPr>
              <a:t> </a:t>
            </a:r>
            <a:r>
              <a:rPr sz="2400" b="1" spc="-5" dirty="0">
                <a:solidFill>
                  <a:prstClr val="black"/>
                </a:solidFill>
                <a:latin typeface="Carlito"/>
                <a:cs typeface="Carlito"/>
              </a:rPr>
              <a:t>Mandela</a:t>
            </a:r>
            <a:endParaRPr sz="2400" dirty="0">
              <a:solidFill>
                <a:prstClr val="black"/>
              </a:solidFill>
              <a:latin typeface="Carlito"/>
              <a:cs typeface="Carlito"/>
            </a:endParaRPr>
          </a:p>
        </p:txBody>
      </p:sp>
    </p:spTree>
    <p:extLst>
      <p:ext uri="{BB962C8B-B14F-4D97-AF65-F5344CB8AC3E}">
        <p14:creationId xmlns:p14="http://schemas.microsoft.com/office/powerpoint/2010/main" val="26876843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re 1">
            <a:extLst>
              <a:ext uri="{FF2B5EF4-FFF2-40B4-BE49-F238E27FC236}">
                <a16:creationId xmlns:a16="http://schemas.microsoft.com/office/drawing/2014/main" id="{ACEA077D-E571-6C69-B56B-C662665E2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13" y="1524001"/>
            <a:ext cx="7053262" cy="761444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>
                <a:latin typeface="Segoe Print" panose="02000600000000000000" pitchFamily="2" charset="0"/>
                <a:cs typeface="Times New Roman" panose="02020603050405020304" pitchFamily="18" charset="0"/>
              </a:rPr>
              <a:t>MERCI POUR </a:t>
            </a:r>
            <a:r>
              <a:rPr lang="fr-FR" altLang="fr-FR" sz="2400" dirty="0">
                <a:latin typeface="Segoe Print" panose="02000600000000000000" pitchFamily="2" charset="0"/>
                <a:cs typeface="Times New Roman" panose="02020603050405020304" pitchFamily="18" charset="0"/>
              </a:rPr>
              <a:t>VOTRE ATTENTION </a:t>
            </a:r>
          </a:p>
        </p:txBody>
      </p:sp>
      <p:pic>
        <p:nvPicPr>
          <p:cNvPr id="67587" name="Image 3">
            <a:extLst>
              <a:ext uri="{FF2B5EF4-FFF2-40B4-BE49-F238E27FC236}">
                <a16:creationId xmlns:a16="http://schemas.microsoft.com/office/drawing/2014/main" id="{281472F7-2DA7-14F9-B990-8DA7BABB42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088" y="2708275"/>
            <a:ext cx="7545387" cy="395922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88" name="Image 2">
            <a:extLst>
              <a:ext uri="{FF2B5EF4-FFF2-40B4-BE49-F238E27FC236}">
                <a16:creationId xmlns:a16="http://schemas.microsoft.com/office/drawing/2014/main" id="{04DF65FC-ECA1-C109-9776-23D27690A4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15888"/>
            <a:ext cx="1223963" cy="110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9" name="Image 3">
            <a:extLst>
              <a:ext uri="{FF2B5EF4-FFF2-40B4-BE49-F238E27FC236}">
                <a16:creationId xmlns:a16="http://schemas.microsoft.com/office/drawing/2014/main" id="{F9415016-1C3A-F9D3-03A7-E5C6296F1C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312738"/>
            <a:ext cx="2451100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ZoneTexte 4">
            <a:extLst>
              <a:ext uri="{FF2B5EF4-FFF2-40B4-BE49-F238E27FC236}">
                <a16:creationId xmlns:a16="http://schemas.microsoft.com/office/drawing/2014/main" id="{CF0B9B74-0EE5-769D-21DB-F0898E442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936" y="433388"/>
            <a:ext cx="27128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hangingPunct="1"/>
            <a:r>
              <a:rPr lang="fr-FR" altLang="fr-FR" dirty="0"/>
              <a:t>   Projet Soutenu par 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</TotalTime>
  <Words>1890</Words>
  <Application>Microsoft Office PowerPoint</Application>
  <PresentationFormat>Affichage à l'écran (4:3)</PresentationFormat>
  <Paragraphs>250</Paragraphs>
  <Slides>30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30</vt:i4>
      </vt:variant>
    </vt:vector>
  </HeadingPairs>
  <TitlesOfParts>
    <vt:vector size="49" baseType="lpstr">
      <vt:lpstr>Arial</vt:lpstr>
      <vt:lpstr>Calibri</vt:lpstr>
      <vt:lpstr>Carlito</vt:lpstr>
      <vt:lpstr>Gill Sans MT</vt:lpstr>
      <vt:lpstr>Lucida Bright</vt:lpstr>
      <vt:lpstr>Segoe Print</vt:lpstr>
      <vt:lpstr>Times New Roman</vt:lpstr>
      <vt:lpstr>Verdana</vt:lpstr>
      <vt:lpstr>Wingdings</vt:lpstr>
      <vt:lpstr>Wingdings 2</vt:lpstr>
      <vt:lpstr>Wingdings 3</vt:lpstr>
      <vt:lpstr>Thème Office</vt:lpstr>
      <vt:lpstr>Solstice</vt:lpstr>
      <vt:lpstr>1_Solstice</vt:lpstr>
      <vt:lpstr>2_Solstice</vt:lpstr>
      <vt:lpstr>3_Solstice</vt:lpstr>
      <vt:lpstr>5_Solstice</vt:lpstr>
      <vt:lpstr>6_Solstice</vt:lpstr>
      <vt:lpstr>7_Solstice</vt:lpstr>
      <vt:lpstr>L'expérience du CDRT dans la promotion du préscolaire en milieu rural:  approche participative et adaptation aux spécificités du milieu  </vt:lpstr>
      <vt:lpstr>Plan de l’exposé</vt:lpstr>
      <vt:lpstr>le CDRT et son intérêt pour le Préscolaire  </vt:lpstr>
      <vt:lpstr>    Les principaux axes d’intervention</vt:lpstr>
      <vt:lpstr>Pourquoi cet intérêt pour le Préscolaire?</vt:lpstr>
      <vt:lpstr>Le décrochage scolaire  Moyenne d’années de scolarisation: 5,64 </vt:lpstr>
      <vt:lpstr>Le décrochage scolaire</vt:lpstr>
      <vt:lpstr>Le Préscolaire au Maroc Etat des lieux</vt:lpstr>
      <vt:lpstr>Le CDRT et le Préscolaire  </vt:lpstr>
      <vt:lpstr>Les premières réalisations: Action à 3 niveaux</vt:lpstr>
      <vt:lpstr>Les réalisations</vt:lpstr>
      <vt:lpstr>           Douar Mriouate             CR Tighdouine - Alhaouz</vt:lpstr>
      <vt:lpstr>Présentation PowerPoint</vt:lpstr>
      <vt:lpstr>  Douar Mriouate (CR Tighdouine)</vt:lpstr>
      <vt:lpstr>Le projet actuel soutenu par la Principauté de Monaco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Renforcement de capacités des Educatrices/teurs</vt:lpstr>
      <vt:lpstr>Renforcement des capacités des éducatrices (teurs)</vt:lpstr>
      <vt:lpstr>Présentation PowerPoint</vt:lpstr>
      <vt:lpstr>Présentation PowerPoint</vt:lpstr>
      <vt:lpstr>En guise de conclusion</vt:lpstr>
      <vt:lpstr>Equipe  Projet</vt:lpstr>
      <vt:lpstr>« L’éducation est</vt:lpstr>
      <vt:lpstr>MERCI POUR VOTRE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Préscolaire DCI-MONACO</dc:title>
  <dc:creator>ABDELKADER MOKHLISSE</dc:creator>
  <cp:lastModifiedBy>ABDELKADER MOKHLISSE</cp:lastModifiedBy>
  <cp:revision>50</cp:revision>
  <dcterms:created xsi:type="dcterms:W3CDTF">2022-09-16T12:27:44Z</dcterms:created>
  <dcterms:modified xsi:type="dcterms:W3CDTF">2024-05-23T12:10:34Z</dcterms:modified>
</cp:coreProperties>
</file>